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327" r:id="rId4"/>
    <p:sldId id="328" r:id="rId5"/>
    <p:sldId id="329" r:id="rId6"/>
    <p:sldId id="330" r:id="rId7"/>
    <p:sldId id="331" r:id="rId8"/>
    <p:sldId id="332" r:id="rId9"/>
    <p:sldId id="259" r:id="rId10"/>
    <p:sldId id="333" r:id="rId11"/>
    <p:sldId id="340" r:id="rId12"/>
    <p:sldId id="339" r:id="rId13"/>
    <p:sldId id="260" r:id="rId14"/>
    <p:sldId id="334" r:id="rId15"/>
    <p:sldId id="261" r:id="rId16"/>
    <p:sldId id="262" r:id="rId17"/>
    <p:sldId id="336" r:id="rId18"/>
    <p:sldId id="337" r:id="rId19"/>
    <p:sldId id="338" r:id="rId20"/>
  </p:sldIdLst>
  <p:sldSz cx="24384000" cy="13716000"/>
  <p:notesSz cx="6858000" cy="9144000"/>
  <p:defaultTextStyle>
    <a:defPPr>
      <a:defRPr lang="en-US"/>
    </a:defPPr>
    <a:lvl1pPr algn="l" defTabSz="825500" rtl="0" eaLnBrk="0" fontAlgn="base" hangingPunct="0">
      <a:spcBef>
        <a:spcPct val="0"/>
      </a:spcBef>
      <a:spcAft>
        <a:spcPct val="0"/>
      </a:spcAft>
      <a:defRPr sz="5600" kern="1200">
        <a:solidFill>
          <a:srgbClr val="000000"/>
        </a:solidFill>
        <a:latin typeface="Gill Sans" charset="0"/>
        <a:ea typeface="Gill Sans" charset="0"/>
        <a:cs typeface="Gill Sans" charset="0"/>
        <a:sym typeface="Gill Sans" charset="0"/>
      </a:defRPr>
    </a:lvl1pPr>
    <a:lvl2pPr marL="342900" indent="114300" algn="l" defTabSz="825500" rtl="0" eaLnBrk="0" fontAlgn="base" hangingPunct="0">
      <a:spcBef>
        <a:spcPct val="0"/>
      </a:spcBef>
      <a:spcAft>
        <a:spcPct val="0"/>
      </a:spcAft>
      <a:defRPr sz="5600" kern="1200">
        <a:solidFill>
          <a:srgbClr val="000000"/>
        </a:solidFill>
        <a:latin typeface="Gill Sans" charset="0"/>
        <a:ea typeface="Gill Sans" charset="0"/>
        <a:cs typeface="Gill Sans" charset="0"/>
        <a:sym typeface="Gill Sans" charset="0"/>
      </a:defRPr>
    </a:lvl2pPr>
    <a:lvl3pPr marL="685800" indent="228600" algn="l" defTabSz="825500" rtl="0" eaLnBrk="0" fontAlgn="base" hangingPunct="0">
      <a:spcBef>
        <a:spcPct val="0"/>
      </a:spcBef>
      <a:spcAft>
        <a:spcPct val="0"/>
      </a:spcAft>
      <a:defRPr sz="5600" kern="1200">
        <a:solidFill>
          <a:srgbClr val="000000"/>
        </a:solidFill>
        <a:latin typeface="Gill Sans" charset="0"/>
        <a:ea typeface="Gill Sans" charset="0"/>
        <a:cs typeface="Gill Sans" charset="0"/>
        <a:sym typeface="Gill Sans" charset="0"/>
      </a:defRPr>
    </a:lvl3pPr>
    <a:lvl4pPr marL="1028700" indent="342900" algn="l" defTabSz="825500" rtl="0" eaLnBrk="0" fontAlgn="base" hangingPunct="0">
      <a:spcBef>
        <a:spcPct val="0"/>
      </a:spcBef>
      <a:spcAft>
        <a:spcPct val="0"/>
      </a:spcAft>
      <a:defRPr sz="5600" kern="1200">
        <a:solidFill>
          <a:srgbClr val="000000"/>
        </a:solidFill>
        <a:latin typeface="Gill Sans" charset="0"/>
        <a:ea typeface="Gill Sans" charset="0"/>
        <a:cs typeface="Gill Sans" charset="0"/>
        <a:sym typeface="Gill Sans" charset="0"/>
      </a:defRPr>
    </a:lvl4pPr>
    <a:lvl5pPr marL="1371600" indent="457200" algn="l" defTabSz="825500" rtl="0" eaLnBrk="0" fontAlgn="base" hangingPunct="0">
      <a:spcBef>
        <a:spcPct val="0"/>
      </a:spcBef>
      <a:spcAft>
        <a:spcPct val="0"/>
      </a:spcAft>
      <a:defRPr sz="5600" kern="1200">
        <a:solidFill>
          <a:srgbClr val="000000"/>
        </a:solidFill>
        <a:latin typeface="Gill Sans" charset="0"/>
        <a:ea typeface="Gill Sans" charset="0"/>
        <a:cs typeface="Gill Sans" charset="0"/>
        <a:sym typeface="Gill Sans" charset="0"/>
      </a:defRPr>
    </a:lvl5pPr>
    <a:lvl6pPr marL="2286000" algn="l" defTabSz="914400" rtl="0" eaLnBrk="1" latinLnBrk="0" hangingPunct="1">
      <a:defRPr sz="5600" kern="1200">
        <a:solidFill>
          <a:srgbClr val="000000"/>
        </a:solidFill>
        <a:latin typeface="Gill Sans" charset="0"/>
        <a:ea typeface="Gill Sans" charset="0"/>
        <a:cs typeface="Gill Sans" charset="0"/>
        <a:sym typeface="Gill Sans" charset="0"/>
      </a:defRPr>
    </a:lvl6pPr>
    <a:lvl7pPr marL="2743200" algn="l" defTabSz="914400" rtl="0" eaLnBrk="1" latinLnBrk="0" hangingPunct="1">
      <a:defRPr sz="5600" kern="1200">
        <a:solidFill>
          <a:srgbClr val="000000"/>
        </a:solidFill>
        <a:latin typeface="Gill Sans" charset="0"/>
        <a:ea typeface="Gill Sans" charset="0"/>
        <a:cs typeface="Gill Sans" charset="0"/>
        <a:sym typeface="Gill Sans" charset="0"/>
      </a:defRPr>
    </a:lvl7pPr>
    <a:lvl8pPr marL="3200400" algn="l" defTabSz="914400" rtl="0" eaLnBrk="1" latinLnBrk="0" hangingPunct="1">
      <a:defRPr sz="5600" kern="1200">
        <a:solidFill>
          <a:srgbClr val="000000"/>
        </a:solidFill>
        <a:latin typeface="Gill Sans" charset="0"/>
        <a:ea typeface="Gill Sans" charset="0"/>
        <a:cs typeface="Gill Sans" charset="0"/>
        <a:sym typeface="Gill Sans" charset="0"/>
      </a:defRPr>
    </a:lvl8pPr>
    <a:lvl9pPr marL="3657600" algn="l" defTabSz="914400" rtl="0" eaLnBrk="1" latinLnBrk="0" hangingPunct="1">
      <a:defRPr sz="5600" kern="1200">
        <a:solidFill>
          <a:srgbClr val="000000"/>
        </a:solidFill>
        <a:latin typeface="Gill Sans" charset="0"/>
        <a:ea typeface="Gill Sans" charset="0"/>
        <a:cs typeface="Gill Sans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69"/>
    <a:srgbClr val="00B99D"/>
    <a:srgbClr val="FFFFFF"/>
    <a:srgbClr val="7B3B65"/>
    <a:srgbClr val="4D4D4D"/>
    <a:srgbClr val="6C6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53" autoAdjust="0"/>
    <p:restoredTop sz="89876" autoAdjust="0"/>
  </p:normalViewPr>
  <p:slideViewPr>
    <p:cSldViewPr>
      <p:cViewPr>
        <p:scale>
          <a:sx n="30" d="100"/>
          <a:sy n="30" d="100"/>
        </p:scale>
        <p:origin x="-72" y="-8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/>
          <a:lstStyle/>
          <a:p>
            <a:pPr>
              <a:defRPr/>
            </a:pPr>
            <a:r>
              <a:rPr lang="id-ID" sz="3200" dirty="0" smtClean="0"/>
              <a:t>Waktu</a:t>
            </a:r>
            <a:r>
              <a:rPr lang="id-ID" sz="3200" baseline="0" dirty="0" smtClean="0"/>
              <a:t> menunggu angkutan umum </a:t>
            </a:r>
            <a:endParaRPr lang="en-US" sz="3200" dirty="0"/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Sheet1!$A$2:$A$4</c:f>
              <c:strCache>
                <c:ptCount val="3"/>
                <c:pt idx="0">
                  <c:v>0-14</c:v>
                </c:pt>
                <c:pt idx="1">
                  <c:v>15-29</c:v>
                </c:pt>
                <c:pt idx="2">
                  <c:v>30-60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31</c:v>
                </c:pt>
                <c:pt idx="1">
                  <c:v>15</c:v>
                </c:pt>
                <c:pt idx="2">
                  <c:v>15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2080896"/>
        <c:axId val="78862592"/>
      </c:barChart>
      <c:catAx>
        <c:axId val="2208089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id-ID" dirty="0" smtClean="0"/>
                  <a:t>Menit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78862592"/>
        <c:crosses val="autoZero"/>
        <c:auto val="1"/>
        <c:lblAlgn val="ctr"/>
        <c:lblOffset val="100"/>
        <c:noMultiLvlLbl val="0"/>
      </c:catAx>
      <c:valAx>
        <c:axId val="78862592"/>
        <c:scaling>
          <c:orientation val="minMax"/>
        </c:scaling>
        <c:delete val="0"/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id-ID" dirty="0" smtClean="0"/>
                  <a:t>Jumlah</a:t>
                </a:r>
              </a:p>
              <a:p>
                <a:pPr>
                  <a:defRPr/>
                </a:pPr>
                <a:r>
                  <a:rPr lang="id-ID" dirty="0" smtClean="0"/>
                  <a:t>Orang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4.2156293762050231E-3"/>
              <c:y val="0.49700055291947121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2208089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3200"/>
      </a:pPr>
      <a:endParaRPr lang="en-US"/>
    </a:p>
  </c:txPr>
  <c:externalData r:id="rId1">
    <c:autoUpdate val="0"/>
  </c:externalData>
</c:chartSpac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4338" name="Rectangle 2"/>
          <p:cNvSpPr>
            <a:spLocks noGrp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>
                <a:sym typeface="Lucida Grande" charset="0"/>
              </a:rPr>
              <a:t>Click to edit Master text styles</a:t>
            </a:r>
          </a:p>
          <a:p>
            <a:pPr lvl="1"/>
            <a:r>
              <a:rPr lang="en-US" noProof="0" smtClean="0">
                <a:sym typeface="Lucida Grande" charset="0"/>
              </a:rPr>
              <a:t>Second level</a:t>
            </a:r>
          </a:p>
          <a:p>
            <a:pPr lvl="2"/>
            <a:r>
              <a:rPr lang="en-US" noProof="0" smtClean="0">
                <a:sym typeface="Lucida Grande" charset="0"/>
              </a:rPr>
              <a:t>Third level</a:t>
            </a:r>
          </a:p>
          <a:p>
            <a:pPr lvl="3"/>
            <a:r>
              <a:rPr lang="en-US" noProof="0" smtClean="0">
                <a:sym typeface="Lucida Grande" charset="0"/>
              </a:rPr>
              <a:t>Fourth level</a:t>
            </a:r>
          </a:p>
          <a:p>
            <a:pPr lvl="4"/>
            <a:r>
              <a:rPr lang="en-US" noProof="0" smtClean="0">
                <a:sym typeface="Lucida Grande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60856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825500" rtl="0" eaLnBrk="0" fontAlgn="base" hangingPunct="0">
      <a:spcBef>
        <a:spcPct val="0"/>
      </a:spcBef>
      <a:spcAft>
        <a:spcPct val="0"/>
      </a:spcAft>
      <a:defRPr sz="30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1pPr>
    <a:lvl2pPr marL="228600" algn="l" defTabSz="825500" rtl="0" eaLnBrk="0" fontAlgn="base" hangingPunct="0">
      <a:spcBef>
        <a:spcPct val="0"/>
      </a:spcBef>
      <a:spcAft>
        <a:spcPct val="0"/>
      </a:spcAft>
      <a:defRPr sz="30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2pPr>
    <a:lvl3pPr marL="457200" algn="l" defTabSz="825500" rtl="0" eaLnBrk="0" fontAlgn="base" hangingPunct="0">
      <a:spcBef>
        <a:spcPct val="0"/>
      </a:spcBef>
      <a:spcAft>
        <a:spcPct val="0"/>
      </a:spcAft>
      <a:defRPr sz="30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3pPr>
    <a:lvl4pPr marL="685800" algn="l" defTabSz="825500" rtl="0" eaLnBrk="0" fontAlgn="base" hangingPunct="0">
      <a:spcBef>
        <a:spcPct val="0"/>
      </a:spcBef>
      <a:spcAft>
        <a:spcPct val="0"/>
      </a:spcAft>
      <a:defRPr sz="30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4pPr>
    <a:lvl5pPr marL="914400" algn="l" defTabSz="825500" rtl="0" eaLnBrk="0" fontAlgn="base" hangingPunct="0">
      <a:spcBef>
        <a:spcPct val="0"/>
      </a:spcBef>
      <a:spcAft>
        <a:spcPct val="0"/>
      </a:spcAft>
      <a:defRPr sz="30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Public</a:t>
            </a:r>
            <a:r>
              <a:rPr lang="id-ID" baseline="0" dirty="0" smtClean="0"/>
              <a:t> transportasi harus menjadi pilihan transportasi utama</a:t>
            </a:r>
          </a:p>
          <a:p>
            <a:endParaRPr lang="id-ID" baseline="0" dirty="0" smtClean="0"/>
          </a:p>
          <a:p>
            <a:r>
              <a:rPr lang="id-ID" baseline="0" dirty="0" smtClean="0"/>
              <a:t>Penggunaan public transportasi juga harus didukung dengan </a:t>
            </a:r>
            <a:r>
              <a:rPr lang="id-ID" baseline="0" dirty="0" smtClean="0"/>
              <a:t>kenyamanannya</a:t>
            </a:r>
          </a:p>
          <a:p>
            <a:endParaRPr lang="id-ID" baseline="0" dirty="0" smtClean="0"/>
          </a:p>
          <a:p>
            <a:r>
              <a:rPr lang="id-ID" baseline="0" dirty="0" smtClean="0"/>
              <a:t>After Slide: ada fakta menarik tentang negri ini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3297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Jelasin</a:t>
            </a:r>
            <a:r>
              <a:rPr lang="id-ID" baseline="0" dirty="0" smtClean="0"/>
              <a:t> bagaimana transpeek bisa menciptakan efisiensi waktu</a:t>
            </a:r>
          </a:p>
          <a:p>
            <a:r>
              <a:rPr lang="id-ID" baseline="0" dirty="0" smtClean="0"/>
              <a:t>	dengan pengguna mengetahui posisi angkutan umum, mereka bisa mengestimasi dengan data kapan mereka harus mulai menunggu</a:t>
            </a:r>
          </a:p>
          <a:p>
            <a:endParaRPr lang="id-ID" baseline="0" dirty="0" smtClean="0"/>
          </a:p>
          <a:p>
            <a:r>
              <a:rPr lang="id-ID" baseline="0" dirty="0" smtClean="0"/>
              <a:t>NGETEM</a:t>
            </a:r>
          </a:p>
          <a:p>
            <a:r>
              <a:rPr lang="id-ID" baseline="0" dirty="0" smtClean="0"/>
              <a:t>Jelasin juga bisa membantu pemerintah dalam optimalisasi polisi dalam menertibkan lalulintas (ngetem)</a:t>
            </a:r>
          </a:p>
          <a:p>
            <a:r>
              <a:rPr lang="id-ID" dirty="0" smtClean="0"/>
              <a:t>Mengetahui titik-titik ngetem sehingga</a:t>
            </a:r>
            <a:r>
              <a:rPr lang="id-ID" baseline="0" dirty="0" smtClean="0"/>
              <a:t> bisa mengo</a:t>
            </a:r>
            <a:r>
              <a:rPr lang="id-ID" dirty="0" smtClean="0"/>
              <a:t>ptimalisasi</a:t>
            </a:r>
            <a:r>
              <a:rPr lang="id-ID" baseline="0" dirty="0" smtClean="0"/>
              <a:t> alokasi polisi untuk menertibkan lalu lintas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6641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Web Apps</a:t>
            </a:r>
          </a:p>
          <a:p>
            <a:r>
              <a:rPr lang="id-ID" dirty="0" smtClean="0"/>
              <a:t>Tampilan berupa peta</a:t>
            </a:r>
            <a:r>
              <a:rPr lang="id-ID" baseline="0" dirty="0" smtClean="0"/>
              <a:t> dengan titik-titik koordinat angkutan umum yang berjalan secara real time</a:t>
            </a:r>
          </a:p>
          <a:p>
            <a:r>
              <a:rPr lang="id-ID" baseline="0" dirty="0" smtClean="0"/>
              <a:t>Bisa di filter by nomor angkutan umum</a:t>
            </a:r>
          </a:p>
          <a:p>
            <a:r>
              <a:rPr lang="id-ID" baseline="0" dirty="0" smtClean="0"/>
              <a:t>Di sisi kanan terdapat suggestion lokasi nearby dengan menggunakan API MediaTrac, berfungsi untuk mengetahui lokasi terdekat contoh: angkot sudah berada di jalan X dekat ATM center</a:t>
            </a:r>
          </a:p>
          <a:p>
            <a:endParaRPr lang="id-ID" baseline="0" dirty="0" smtClean="0"/>
          </a:p>
          <a:p>
            <a:r>
              <a:rPr lang="id-ID" baseline="0" dirty="0" smtClean="0"/>
              <a:t>Mobile Apps</a:t>
            </a:r>
          </a:p>
          <a:p>
            <a:r>
              <a:rPr lang="id-ID" baseline="0" dirty="0" smtClean="0"/>
              <a:t>Kurang lebih sama seperti web apps, yang berbeda dengan web apps adalah fitur notifikasi</a:t>
            </a:r>
          </a:p>
          <a:p>
            <a:endParaRPr lang="id-ID" baseline="0" dirty="0" smtClean="0"/>
          </a:p>
          <a:p>
            <a:r>
              <a:rPr lang="id-ID" baseline="0" dirty="0" smtClean="0"/>
              <a:t>SMS Transpeek</a:t>
            </a:r>
          </a:p>
          <a:p>
            <a:r>
              <a:rPr lang="id-ID" baseline="0" dirty="0" smtClean="0"/>
              <a:t>Pengguna angkutan umum dari berbagai kalangan, kami juga menyediakan layanan SMS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4751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 smtClean="0"/>
              <a:t>1. Big</a:t>
            </a:r>
            <a:r>
              <a:rPr lang="id-ID" baseline="0" dirty="0" smtClean="0"/>
              <a:t> Data</a:t>
            </a:r>
          </a:p>
          <a:p>
            <a:pPr marL="0" indent="0">
              <a:buNone/>
            </a:pPr>
            <a:r>
              <a:rPr lang="id-ID" baseline="0" dirty="0" smtClean="0"/>
              <a:t>Dengan adanya transpeek, kami akan mengcollect data-data koordinat dan menciptakan sebuah data yang besar</a:t>
            </a:r>
          </a:p>
          <a:p>
            <a:pPr marL="0" indent="0">
              <a:buNone/>
            </a:pPr>
            <a:r>
              <a:rPr lang="id-ID" baseline="0" dirty="0" smtClean="0"/>
              <a:t>Dimana kami pasti membutuhkan suatu sarana untuk mendeliver data tersebut, disitu kami membutuhkan Telkom Indonesia sebagai Provider</a:t>
            </a:r>
          </a:p>
          <a:p>
            <a:pPr marL="0" indent="0">
              <a:buNone/>
            </a:pPr>
            <a:endParaRPr lang="id-ID" baseline="0" dirty="0" smtClean="0"/>
          </a:p>
          <a:p>
            <a:pPr marL="0" indent="0">
              <a:buNone/>
            </a:pPr>
            <a:r>
              <a:rPr lang="id-ID" baseline="0" dirty="0" smtClean="0"/>
              <a:t>2. Telkom Indonesia</a:t>
            </a:r>
          </a:p>
          <a:p>
            <a:pPr marL="0" indent="0">
              <a:buNone/>
            </a:pPr>
            <a:r>
              <a:rPr lang="id-ID" baseline="0" dirty="0" smtClean="0"/>
              <a:t>Telkom Indonesia, sebagai pihak yang mendeliver data membutuhkan user untuk memakai jasa layanannya</a:t>
            </a:r>
          </a:p>
          <a:p>
            <a:pPr marL="0" indent="0">
              <a:buNone/>
            </a:pPr>
            <a:endParaRPr lang="id-ID" baseline="0" dirty="0" smtClean="0"/>
          </a:p>
          <a:p>
            <a:pPr marL="0" indent="0">
              <a:buNone/>
            </a:pPr>
            <a:r>
              <a:rPr lang="id-ID" baseline="0" dirty="0" smtClean="0"/>
              <a:t>3. User</a:t>
            </a:r>
          </a:p>
          <a:p>
            <a:pPr marL="0" indent="0">
              <a:buNone/>
            </a:pPr>
            <a:r>
              <a:rPr lang="id-ID" baseline="0" dirty="0" smtClean="0"/>
              <a:t>User, sebagai pengguna angkutan umum, membutuhkan Data yang kami ciptakan</a:t>
            </a:r>
          </a:p>
          <a:p>
            <a:pPr marL="0" indent="0">
              <a:buNone/>
            </a:pPr>
            <a:endParaRPr lang="id-ID" baseline="0" dirty="0" smtClean="0"/>
          </a:p>
          <a:p>
            <a:pPr marL="0" indent="0">
              <a:buNone/>
            </a:pPr>
            <a:r>
              <a:rPr lang="id-ID" baseline="0" dirty="0" smtClean="0"/>
              <a:t>Dan dalam kolaborasi ini, data-data yang diperoleh butuh di analisis dan diolah, disitulah kami berharap adanya peran MediaTrac untuk menganalisis data-data yang diperoleh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3435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175.000 transaksi/hari</a:t>
            </a:r>
          </a:p>
          <a:p>
            <a:endParaRPr lang="id-ID" dirty="0" smtClean="0"/>
          </a:p>
          <a:p>
            <a:r>
              <a:rPr lang="id-ID" dirty="0" smtClean="0"/>
              <a:t>2</a:t>
            </a:r>
            <a:r>
              <a:rPr lang="id-ID" baseline="0" dirty="0" smtClean="0"/>
              <a:t> </a:t>
            </a:r>
            <a:r>
              <a:rPr lang="id-ID" baseline="0" dirty="0" smtClean="0"/>
              <a:t>transaksi/detik</a:t>
            </a:r>
          </a:p>
          <a:p>
            <a:endParaRPr lang="id-ID" baseline="0" dirty="0" smtClean="0"/>
          </a:p>
          <a:p>
            <a:pPr marL="0" marR="0" indent="0" algn="l" defTabSz="8255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id-ID" dirty="0" smtClean="0"/>
              <a:t>Dari 61 koresponden menyatakan</a:t>
            </a:r>
            <a:r>
              <a:rPr lang="id-ID" baseline="0" dirty="0" smtClean="0"/>
              <a:t> mau dan membutuhkan product ini, sebelum kami memulai produksi saja kami sudah mendapatkan 61 orang.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61879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Counter: ibaratin</a:t>
            </a:r>
            <a:r>
              <a:rPr lang="id-ID" baseline="0" dirty="0" smtClean="0"/>
              <a:t> google 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1453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Merupakan</a:t>
            </a:r>
            <a:r>
              <a:rPr lang="id-ID" baseline="0" dirty="0" smtClean="0"/>
              <a:t> mimpi besar Transpeek</a:t>
            </a:r>
          </a:p>
          <a:p>
            <a:endParaRPr lang="id-ID" baseline="0" dirty="0" smtClean="0"/>
          </a:p>
          <a:p>
            <a:r>
              <a:rPr lang="id-ID" baseline="0" dirty="0" smtClean="0"/>
              <a:t>Untuk mendukung pemerintah dalam merealisasikan Smart City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891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Di Jakarta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80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396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643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Bayangkan pengguna angkutan umum per</a:t>
            </a:r>
            <a:r>
              <a:rPr lang="id-ID" baseline="0" dirty="0" smtClean="0"/>
              <a:t> harinya kehilangan 17 menit waktunya</a:t>
            </a:r>
            <a:r>
              <a:rPr lang="id-ID" baseline="0" dirty="0" smtClean="0"/>
              <a:t>.</a:t>
            </a:r>
          </a:p>
          <a:p>
            <a:r>
              <a:rPr lang="id-ID" baseline="0" dirty="0" smtClean="0"/>
              <a:t>Hampir semua koresponden menggunakan angkutan umum on their daily basis, dimana mereka kehilangan 17 menit waktunya setiap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711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Mau sampai kapan kita terjerat permasalahan</a:t>
            </a:r>
            <a:r>
              <a:rPr lang="id-ID" baseline="0" dirty="0" smtClean="0"/>
              <a:t> ketidakpastian kedatangan angkutan umum </a:t>
            </a:r>
          </a:p>
          <a:p>
            <a:endParaRPr lang="id-ID" baseline="0" dirty="0" smtClean="0"/>
          </a:p>
          <a:p>
            <a:r>
              <a:rPr lang="id-ID" baseline="0" dirty="0" smtClean="0"/>
              <a:t>Menunggu pemerintah membereskan permasalahan transportasi tentu sama saja dengan tidak melakukan apa2.</a:t>
            </a:r>
          </a:p>
          <a:p>
            <a:endParaRPr lang="id-ID" baseline="0" dirty="0" smtClean="0"/>
          </a:p>
          <a:p>
            <a:r>
              <a:rPr lang="id-ID" baseline="0" dirty="0" smtClean="0"/>
              <a:t>Meanwhile, orang-orang tetap kehilangan waktunya yang berharga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261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 smtClean="0"/>
              <a:t>Sehingga</a:t>
            </a:r>
            <a:r>
              <a:rPr lang="id-ID" baseline="0" dirty="0" smtClean="0"/>
              <a:t> pengguna dapat mengetahui posisi angkutan umum secara real-time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534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 smtClean="0"/>
          </a:p>
          <a:p>
            <a:r>
              <a:rPr lang="id-ID" dirty="0" smtClean="0"/>
              <a:t>After slide: Lalu</a:t>
            </a:r>
            <a:r>
              <a:rPr lang="id-ID" baseline="0" dirty="0" smtClean="0"/>
              <a:t> dengan adanya data tersebut, solusi apa yang diciptakan oleh transpeek?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1624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 smtClean="0"/>
          </a:p>
          <a:p>
            <a:r>
              <a:rPr lang="id-ID" dirty="0" smtClean="0"/>
              <a:t>After slide: Lalu</a:t>
            </a:r>
            <a:r>
              <a:rPr lang="id-ID" baseline="0" dirty="0" smtClean="0"/>
              <a:t> dengan adanya data tersebut, solusi apa yang diciptakan oleh transpeek?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162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kład niestandard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5"/>
          <p:cNvSpPr>
            <a:spLocks/>
          </p:cNvSpPr>
          <p:nvPr userDrawn="1"/>
        </p:nvSpPr>
        <p:spPr bwMode="auto">
          <a:xfrm>
            <a:off x="-76200" y="10083800"/>
            <a:ext cx="24549100" cy="37846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E8E8E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endParaRPr lang="en-US" sz="4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quarter" idx="10"/>
          </p:nvPr>
        </p:nvSpPr>
        <p:spPr>
          <a:xfrm>
            <a:off x="6257951" y="12086077"/>
            <a:ext cx="11880798" cy="1080368"/>
          </a:xfrm>
        </p:spPr>
        <p:txBody>
          <a:bodyPr>
            <a:noAutofit/>
          </a:bodyPr>
          <a:lstStyle>
            <a:lvl1pPr algn="ctr">
              <a:defRPr sz="4400" b="1">
                <a:solidFill>
                  <a:srgbClr val="4D4D4D"/>
                </a:solidFill>
                <a:latin typeface="Aleo" panose="020F0502020204030203" pitchFamily="34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pl-PL" dirty="0" smtClean="0"/>
              <a:t>Kliknij, aby edytować style wzorca tekstu</a:t>
            </a: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191362" y="10274300"/>
            <a:ext cx="10013976" cy="1625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pl-PL" dirty="0" smtClean="0"/>
              <a:t>Kliknij, aby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322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kład niestandard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1"/>
          <p:cNvSpPr>
            <a:spLocks/>
          </p:cNvSpPr>
          <p:nvPr userDrawn="1"/>
        </p:nvSpPr>
        <p:spPr bwMode="auto">
          <a:xfrm>
            <a:off x="12230100" y="0"/>
            <a:ext cx="12166600" cy="13716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r>
              <a:rPr lang="en-US" sz="4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</a:t>
            </a:r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13928" y="716033"/>
            <a:ext cx="10013976" cy="1625600"/>
          </a:xfrm>
        </p:spPr>
        <p:txBody>
          <a:bodyPr/>
          <a:lstStyle/>
          <a:p>
            <a:r>
              <a:rPr lang="pl-PL" dirty="0" smtClean="0"/>
              <a:t>Kliknij, aby</a:t>
            </a:r>
            <a:endParaRPr lang="en-US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quarter" idx="10"/>
          </p:nvPr>
        </p:nvSpPr>
        <p:spPr>
          <a:xfrm>
            <a:off x="1314450" y="2681288"/>
            <a:ext cx="10013454" cy="367188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pl-PL" dirty="0" smtClean="0"/>
              <a:t>Kliknij, aby edytować style wzorca tekstu</a:t>
            </a:r>
          </a:p>
          <a:p>
            <a:pPr lvl="1"/>
            <a:r>
              <a:rPr lang="pl-PL" dirty="0" smtClean="0"/>
              <a:t>Drugi poziom</a:t>
            </a:r>
          </a:p>
          <a:p>
            <a:pPr lvl="2"/>
            <a:r>
              <a:rPr lang="pl-PL" dirty="0" smtClean="0"/>
              <a:t>Trzeci poziom</a:t>
            </a:r>
          </a:p>
          <a:p>
            <a:pPr lvl="3"/>
            <a:r>
              <a:rPr lang="pl-PL" dirty="0" smtClean="0"/>
              <a:t>Czwarty poziom</a:t>
            </a:r>
          </a:p>
          <a:p>
            <a:pPr lvl="4"/>
            <a:r>
              <a:rPr lang="pl-PL" dirty="0" smtClean="0"/>
              <a:t>Piąty poziom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33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Układ niestandard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1"/>
          <p:cNvSpPr>
            <a:spLocks/>
          </p:cNvSpPr>
          <p:nvPr userDrawn="1"/>
        </p:nvSpPr>
        <p:spPr bwMode="auto">
          <a:xfrm>
            <a:off x="8724900" y="-14288"/>
            <a:ext cx="15724188" cy="13800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13928" y="716033"/>
            <a:ext cx="10013976" cy="1625600"/>
          </a:xfrm>
        </p:spPr>
        <p:txBody>
          <a:bodyPr/>
          <a:lstStyle/>
          <a:p>
            <a:r>
              <a:rPr lang="pl-PL" dirty="0" smtClean="0"/>
              <a:t>Kliknij, aby</a:t>
            </a:r>
            <a:endParaRPr lang="en-US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quarter" idx="10"/>
          </p:nvPr>
        </p:nvSpPr>
        <p:spPr>
          <a:xfrm>
            <a:off x="1314450" y="2681288"/>
            <a:ext cx="10013454" cy="3671887"/>
          </a:xfrm>
        </p:spPr>
        <p:txBody>
          <a:bodyPr/>
          <a:lstStyle>
            <a:lvl1pPr>
              <a:defRPr>
                <a:solidFill>
                  <a:srgbClr val="4D4D4D"/>
                </a:solidFill>
              </a:defRPr>
            </a:lvl1pPr>
            <a:lvl2pPr>
              <a:defRPr>
                <a:solidFill>
                  <a:srgbClr val="4D4D4D"/>
                </a:solidFill>
              </a:defRPr>
            </a:lvl2pPr>
            <a:lvl3pPr>
              <a:defRPr>
                <a:solidFill>
                  <a:srgbClr val="4D4D4D"/>
                </a:solidFill>
              </a:defRPr>
            </a:lvl3pPr>
            <a:lvl4pPr>
              <a:defRPr>
                <a:solidFill>
                  <a:srgbClr val="4D4D4D"/>
                </a:solidFill>
              </a:defRPr>
            </a:lvl4pPr>
            <a:lvl5pPr>
              <a:defRPr>
                <a:solidFill>
                  <a:srgbClr val="4D4D4D"/>
                </a:solidFill>
              </a:defRPr>
            </a:lvl5pPr>
          </a:lstStyle>
          <a:p>
            <a:pPr lvl="0"/>
            <a:r>
              <a:rPr lang="pl-PL" dirty="0" smtClean="0"/>
              <a:t>Kliknij, aby edytować style wzorca tekstu</a:t>
            </a:r>
          </a:p>
          <a:p>
            <a:pPr lvl="1"/>
            <a:r>
              <a:rPr lang="pl-PL" dirty="0" smtClean="0"/>
              <a:t>Drugi poziom</a:t>
            </a:r>
          </a:p>
          <a:p>
            <a:pPr lvl="2"/>
            <a:r>
              <a:rPr lang="pl-PL" dirty="0" smtClean="0"/>
              <a:t>Trzeci poziom</a:t>
            </a:r>
          </a:p>
          <a:p>
            <a:pPr lvl="3"/>
            <a:r>
              <a:rPr lang="pl-PL" dirty="0" smtClean="0"/>
              <a:t>Czwarty poziom</a:t>
            </a:r>
          </a:p>
          <a:p>
            <a:pPr lvl="4"/>
            <a:r>
              <a:rPr lang="pl-PL" dirty="0" smtClean="0"/>
              <a:t>Piąty poziom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277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Układ niestandard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13928" y="716033"/>
            <a:ext cx="16134656" cy="1625600"/>
          </a:xfrm>
        </p:spPr>
        <p:txBody>
          <a:bodyPr/>
          <a:lstStyle/>
          <a:p>
            <a:r>
              <a:rPr lang="pl-PL" dirty="0" smtClean="0"/>
              <a:t>Kliknij, aby edytować styl</a:t>
            </a:r>
            <a:endParaRPr lang="en-US" dirty="0"/>
          </a:p>
        </p:txBody>
      </p:sp>
      <p:sp>
        <p:nvSpPr>
          <p:cNvPr id="6" name="AutoShape 1"/>
          <p:cNvSpPr>
            <a:spLocks/>
          </p:cNvSpPr>
          <p:nvPr userDrawn="1"/>
        </p:nvSpPr>
        <p:spPr bwMode="auto">
          <a:xfrm>
            <a:off x="0" y="3835400"/>
            <a:ext cx="24371300" cy="44704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endParaRPr lang="en-US" sz="4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75678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17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1313928" y="716033"/>
            <a:ext cx="21031200" cy="1625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dirty="0" smtClean="0"/>
              <a:t>Kliknij, aby edytować styl</a:t>
            </a:r>
            <a:endParaRPr lang="en-US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1313928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dirty="0" smtClean="0"/>
              <a:t>Kliknij, aby edytować style wzorca tekstu</a:t>
            </a:r>
          </a:p>
          <a:p>
            <a:pPr lvl="1"/>
            <a:r>
              <a:rPr lang="pl-PL" dirty="0" smtClean="0"/>
              <a:t>Drugi poziom</a:t>
            </a:r>
          </a:p>
          <a:p>
            <a:pPr lvl="2"/>
            <a:r>
              <a:rPr lang="pl-PL" dirty="0" smtClean="0"/>
              <a:t>Trzeci poziom</a:t>
            </a:r>
          </a:p>
          <a:p>
            <a:pPr lvl="3"/>
            <a:r>
              <a:rPr lang="pl-PL" dirty="0" smtClean="0"/>
              <a:t>Czwarty poziom</a:t>
            </a:r>
          </a:p>
          <a:p>
            <a:pPr lvl="4"/>
            <a:r>
              <a:rPr lang="pl-PL" dirty="0" smtClean="0"/>
              <a:t>Piąty poziom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6" r:id="rId3"/>
    <p:sldLayoutId id="2147483667" r:id="rId4"/>
    <p:sldLayoutId id="2147483662" r:id="rId5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9200" b="1" kern="1200">
          <a:solidFill>
            <a:srgbClr val="4D4D4D"/>
          </a:solidFill>
          <a:latin typeface="Aleo" panose="020F0502020204030203" pitchFamily="34" charset="0"/>
          <a:ea typeface="+mj-ea"/>
          <a:cs typeface="+mj-cs"/>
          <a:sym typeface="Helvetica" panose="020B0604020202020204" pitchFamily="34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1200">
          <a:solidFill>
            <a:srgbClr val="000000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  <a:sym typeface="Helvetica" panose="020B0604020202020204" pitchFamily="34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1200">
          <a:solidFill>
            <a:srgbClr val="000000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  <a:sym typeface="Helvetica" panose="020B0604020202020204" pitchFamily="34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1200">
          <a:solidFill>
            <a:srgbClr val="000000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  <a:sym typeface="Helvetica" panose="020B0604020202020204" pitchFamily="34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1200">
          <a:solidFill>
            <a:srgbClr val="000000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  <a:sym typeface="Helvetica" panose="020B0604020202020204" pitchFamily="34" charset="0"/>
        </a:defRPr>
      </a:lvl5pPr>
      <a:lvl6pPr marL="457200" algn="l" defTabSz="457200" rtl="0" fontAlgn="base" hangingPunct="0">
        <a:spcBef>
          <a:spcPct val="0"/>
        </a:spcBef>
        <a:spcAft>
          <a:spcPct val="0"/>
        </a:spcAft>
        <a:defRPr sz="1200">
          <a:solidFill>
            <a:srgbClr val="000000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  <a:sym typeface="Helvetica" panose="020B0604020202020204" pitchFamily="34" charset="0"/>
        </a:defRPr>
      </a:lvl6pPr>
      <a:lvl7pPr marL="914400" algn="l" defTabSz="457200" rtl="0" fontAlgn="base" hangingPunct="0">
        <a:spcBef>
          <a:spcPct val="0"/>
        </a:spcBef>
        <a:spcAft>
          <a:spcPct val="0"/>
        </a:spcAft>
        <a:defRPr sz="1200">
          <a:solidFill>
            <a:srgbClr val="000000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  <a:sym typeface="Helvetica" panose="020B0604020202020204" pitchFamily="34" charset="0"/>
        </a:defRPr>
      </a:lvl7pPr>
      <a:lvl8pPr marL="1371600" algn="l" defTabSz="457200" rtl="0" fontAlgn="base" hangingPunct="0">
        <a:spcBef>
          <a:spcPct val="0"/>
        </a:spcBef>
        <a:spcAft>
          <a:spcPct val="0"/>
        </a:spcAft>
        <a:defRPr sz="1200">
          <a:solidFill>
            <a:srgbClr val="000000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  <a:sym typeface="Helvetica" panose="020B0604020202020204" pitchFamily="34" charset="0"/>
        </a:defRPr>
      </a:lvl8pPr>
      <a:lvl9pPr marL="1828800" algn="l" defTabSz="457200" rtl="0" fontAlgn="base" hangingPunct="0">
        <a:spcBef>
          <a:spcPct val="0"/>
        </a:spcBef>
        <a:spcAft>
          <a:spcPct val="0"/>
        </a:spcAft>
        <a:defRPr sz="1200">
          <a:solidFill>
            <a:srgbClr val="000000"/>
          </a:solidFill>
          <a:latin typeface="Helvetica" panose="020B0604020202020204" pitchFamily="34" charset="0"/>
          <a:ea typeface="Helvetica" panose="020B0604020202020204" pitchFamily="34" charset="0"/>
          <a:cs typeface="Helvetica" panose="020B0604020202020204" pitchFamily="34" charset="0"/>
          <a:sym typeface="Helvetica" panose="020B0604020202020204" pitchFamily="34" charset="0"/>
        </a:defRPr>
      </a:lvl9pPr>
    </p:titleStyle>
    <p:bodyStyle>
      <a:lvl1pPr algn="l" defTabSz="457200" rtl="0" eaLnBrk="0" fontAlgn="base" hangingPunct="0">
        <a:spcBef>
          <a:spcPct val="0"/>
        </a:spcBef>
        <a:spcAft>
          <a:spcPct val="0"/>
        </a:spcAft>
        <a:defRPr sz="3600" kern="1200">
          <a:solidFill>
            <a:srgbClr val="4D4D4D"/>
          </a:solidFill>
          <a:latin typeface="Lato Light" panose="020F0302020204030203" pitchFamily="34" charset="0"/>
          <a:ea typeface="+mn-ea"/>
          <a:cs typeface="+mn-cs"/>
          <a:sym typeface="Helvetica" panose="020B0604020202020204" pitchFamily="34" charset="0"/>
        </a:defRPr>
      </a:lvl1pPr>
      <a:lvl2pPr marL="228600" algn="l" defTabSz="457200" rtl="0" eaLnBrk="0" fontAlgn="base" hangingPunct="0">
        <a:spcBef>
          <a:spcPct val="0"/>
        </a:spcBef>
        <a:spcAft>
          <a:spcPct val="0"/>
        </a:spcAft>
        <a:defRPr sz="3600" kern="1200">
          <a:solidFill>
            <a:srgbClr val="4D4D4D"/>
          </a:solidFill>
          <a:latin typeface="Lato Light" panose="020F0302020204030203" pitchFamily="34" charset="0"/>
          <a:ea typeface="+mn-ea"/>
          <a:cs typeface="+mn-cs"/>
          <a:sym typeface="Helvetica" panose="020B0604020202020204" pitchFamily="34" charset="0"/>
        </a:defRPr>
      </a:lvl2pPr>
      <a:lvl3pPr marL="457200" algn="l" defTabSz="457200" rtl="0" eaLnBrk="0" fontAlgn="base" hangingPunct="0">
        <a:spcBef>
          <a:spcPct val="0"/>
        </a:spcBef>
        <a:spcAft>
          <a:spcPct val="0"/>
        </a:spcAft>
        <a:defRPr sz="3600" kern="1200">
          <a:solidFill>
            <a:srgbClr val="4D4D4D"/>
          </a:solidFill>
          <a:latin typeface="Lato Light" panose="020F0302020204030203" pitchFamily="34" charset="0"/>
          <a:ea typeface="+mn-ea"/>
          <a:cs typeface="+mn-cs"/>
          <a:sym typeface="Helvetica" panose="020B0604020202020204" pitchFamily="34" charset="0"/>
        </a:defRPr>
      </a:lvl3pPr>
      <a:lvl4pPr marL="685800" algn="l" defTabSz="457200" rtl="0" eaLnBrk="0" fontAlgn="base" hangingPunct="0">
        <a:spcBef>
          <a:spcPct val="0"/>
        </a:spcBef>
        <a:spcAft>
          <a:spcPct val="0"/>
        </a:spcAft>
        <a:defRPr sz="3600" kern="1200">
          <a:solidFill>
            <a:srgbClr val="4D4D4D"/>
          </a:solidFill>
          <a:latin typeface="Lato Light" panose="020F0302020204030203" pitchFamily="34" charset="0"/>
          <a:ea typeface="+mn-ea"/>
          <a:cs typeface="+mn-cs"/>
          <a:sym typeface="Helvetica" panose="020B0604020202020204" pitchFamily="34" charset="0"/>
        </a:defRPr>
      </a:lvl4pPr>
      <a:lvl5pPr marL="914400" algn="l" defTabSz="457200" rtl="0" eaLnBrk="0" fontAlgn="base" hangingPunct="0">
        <a:spcBef>
          <a:spcPct val="0"/>
        </a:spcBef>
        <a:spcAft>
          <a:spcPct val="0"/>
        </a:spcAft>
        <a:defRPr sz="3600" kern="1200">
          <a:solidFill>
            <a:srgbClr val="4D4D4D"/>
          </a:solidFill>
          <a:latin typeface="Lato Light" panose="020F0302020204030203" pitchFamily="34" charset="0"/>
          <a:ea typeface="+mn-ea"/>
          <a:cs typeface="+mn-cs"/>
          <a:sym typeface="Helvetica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apps.transpeek.com/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9" name="AutoShape 5"/>
          <p:cNvSpPr>
            <a:spLocks/>
          </p:cNvSpPr>
          <p:nvPr/>
        </p:nvSpPr>
        <p:spPr bwMode="auto">
          <a:xfrm>
            <a:off x="-76200" y="10083800"/>
            <a:ext cx="24549100" cy="37846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E8E8E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080" name="AutoShape 7"/>
          <p:cNvSpPr>
            <a:spLocks/>
          </p:cNvSpPr>
          <p:nvPr/>
        </p:nvSpPr>
        <p:spPr bwMode="auto">
          <a:xfrm>
            <a:off x="7446947" y="11220450"/>
            <a:ext cx="8728075" cy="1511300"/>
          </a:xfrm>
          <a:custGeom>
            <a:avLst/>
            <a:gdLst>
              <a:gd name="T0" fmla="*/ 4364038 w 21600"/>
              <a:gd name="T1" fmla="*/ 755650 h 21600"/>
              <a:gd name="T2" fmla="*/ 4364038 w 21600"/>
              <a:gd name="T3" fmla="*/ 755650 h 21600"/>
              <a:gd name="T4" fmla="*/ 4364038 w 21600"/>
              <a:gd name="T5" fmla="*/ 755650 h 21600"/>
              <a:gd name="T6" fmla="*/ 4364038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9200" b="1" dirty="0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c</a:t>
            </a:r>
            <a:r>
              <a:rPr lang="en-US" sz="9200" b="1" dirty="0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ore.</a:t>
            </a:r>
            <a:r>
              <a:rPr lang="id-ID" sz="92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n</a:t>
            </a:r>
            <a:r>
              <a:rPr lang="en-US" sz="9200" b="1" dirty="0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et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8062" y="612772"/>
            <a:ext cx="9465844" cy="946584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1"/>
          <p:cNvSpPr>
            <a:spLocks/>
          </p:cNvSpPr>
          <p:nvPr/>
        </p:nvSpPr>
        <p:spPr bwMode="auto">
          <a:xfrm>
            <a:off x="8624802" y="0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5131" name="AutoShape 10"/>
          <p:cNvSpPr>
            <a:spLocks/>
          </p:cNvSpPr>
          <p:nvPr/>
        </p:nvSpPr>
        <p:spPr bwMode="auto">
          <a:xfrm>
            <a:off x="1379538" y="844550"/>
            <a:ext cx="14592300" cy="1511300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92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Cara kerja </a:t>
            </a:r>
            <a:r>
              <a:rPr lang="id-ID" sz="9200" b="1" dirty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t</a:t>
            </a:r>
            <a:r>
              <a:rPr lang="id-ID" sz="92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ranspeek</a:t>
            </a:r>
            <a:endParaRPr lang="en-US" dirty="0"/>
          </a:p>
        </p:txBody>
      </p:sp>
      <p:sp>
        <p:nvSpPr>
          <p:cNvPr id="39" name="AutoShape 1"/>
          <p:cNvSpPr>
            <a:spLocks/>
          </p:cNvSpPr>
          <p:nvPr/>
        </p:nvSpPr>
        <p:spPr bwMode="auto">
          <a:xfrm>
            <a:off x="7986713" y="7340600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7C3B6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0" name="AutoShape 2"/>
          <p:cNvSpPr>
            <a:spLocks/>
          </p:cNvSpPr>
          <p:nvPr/>
        </p:nvSpPr>
        <p:spPr bwMode="auto">
          <a:xfrm>
            <a:off x="8978900" y="9115425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68345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1" name="AutoShape 3"/>
          <p:cNvSpPr>
            <a:spLocks/>
          </p:cNvSpPr>
          <p:nvPr/>
        </p:nvSpPr>
        <p:spPr bwMode="auto">
          <a:xfrm>
            <a:off x="8548688" y="7988300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8D447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2" name="AutoShape 4"/>
          <p:cNvSpPr>
            <a:spLocks/>
          </p:cNvSpPr>
          <p:nvPr/>
        </p:nvSpPr>
        <p:spPr bwMode="auto">
          <a:xfrm>
            <a:off x="12431713" y="7340600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61C8B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3" name="AutoShape 5"/>
          <p:cNvSpPr>
            <a:spLocks/>
          </p:cNvSpPr>
          <p:nvPr/>
        </p:nvSpPr>
        <p:spPr bwMode="auto">
          <a:xfrm>
            <a:off x="13423900" y="9115425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44A2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4" name="AutoShape 6"/>
          <p:cNvSpPr>
            <a:spLocks/>
          </p:cNvSpPr>
          <p:nvPr/>
        </p:nvSpPr>
        <p:spPr bwMode="auto">
          <a:xfrm>
            <a:off x="12993688" y="7988300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6DD3C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5" name="AutoShape 7"/>
          <p:cNvSpPr>
            <a:spLocks/>
          </p:cNvSpPr>
          <p:nvPr/>
        </p:nvSpPr>
        <p:spPr bwMode="auto">
          <a:xfrm>
            <a:off x="10247313" y="3505200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EB9C2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6" name="AutoShape 8"/>
          <p:cNvSpPr>
            <a:spLocks/>
          </p:cNvSpPr>
          <p:nvPr/>
        </p:nvSpPr>
        <p:spPr bwMode="auto">
          <a:xfrm>
            <a:off x="11239500" y="5280025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E3871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7" name="AutoShape 9"/>
          <p:cNvSpPr>
            <a:spLocks/>
          </p:cNvSpPr>
          <p:nvPr/>
        </p:nvSpPr>
        <p:spPr bwMode="auto">
          <a:xfrm>
            <a:off x="10809288" y="4152900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EEAD5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8" name="AutoShape 10"/>
          <p:cNvSpPr>
            <a:spLocks/>
          </p:cNvSpPr>
          <p:nvPr/>
        </p:nvSpPr>
        <p:spPr bwMode="auto">
          <a:xfrm>
            <a:off x="1422400" y="8915400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r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Data besar yang berisikan koordinat-koordinat angkutan umum secara real-time</a:t>
            </a:r>
            <a:endParaRPr lang="en-US" dirty="0"/>
          </a:p>
        </p:txBody>
      </p:sp>
      <p:sp>
        <p:nvSpPr>
          <p:cNvPr id="49" name="AutoShape 11"/>
          <p:cNvSpPr>
            <a:spLocks/>
          </p:cNvSpPr>
          <p:nvPr/>
        </p:nvSpPr>
        <p:spPr bwMode="auto">
          <a:xfrm>
            <a:off x="14617700" y="5080000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Mengambil koordinat dengan GPS</a:t>
            </a:r>
            <a:endParaRPr lang="en-US" dirty="0"/>
          </a:p>
        </p:txBody>
      </p:sp>
      <p:sp>
        <p:nvSpPr>
          <p:cNvPr id="50" name="AutoShape 12"/>
          <p:cNvSpPr>
            <a:spLocks/>
          </p:cNvSpPr>
          <p:nvPr/>
        </p:nvSpPr>
        <p:spPr bwMode="auto">
          <a:xfrm>
            <a:off x="16878300" y="8902700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Dipasang di angkutan umum, dan mengirimkan koordinat ke server secara real time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  <p:pic>
        <p:nvPicPr>
          <p:cNvPr id="3074" name="Picture 2" descr="E:\Design\flat icon\facebook30.png"/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7659" y="4698603"/>
            <a:ext cx="2185193" cy="2185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E:\Design\flat icon\car119.png"/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42961" y="8555855"/>
            <a:ext cx="2103389" cy="210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E:\Design\flat icon\mobileme.png"/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5616" y="8226152"/>
            <a:ext cx="2462207" cy="246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52613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/>
      <p:bldP spid="49" grpId="0"/>
      <p:bldP spid="5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ranspeek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15800" y="6815138"/>
            <a:ext cx="152400" cy="85725"/>
          </a:xfrm>
          <a:prstGeom prst="rect">
            <a:avLst/>
          </a:prstGeom>
        </p:spPr>
      </p:pic>
      <p:pic>
        <p:nvPicPr>
          <p:cNvPr id="4" name="transpeek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15800" y="6815138"/>
            <a:ext cx="152400" cy="85725"/>
          </a:xfrm>
          <a:prstGeom prst="rect">
            <a:avLst/>
          </a:prstGeom>
        </p:spPr>
      </p:pic>
      <p:pic>
        <p:nvPicPr>
          <p:cNvPr id="5" name="transpeek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" y="-1"/>
            <a:ext cx="24384003" cy="1371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06930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" fill="hold">
                      <p:stCondLst>
                        <p:cond delay="0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1"/>
          <p:cNvSpPr>
            <a:spLocks/>
          </p:cNvSpPr>
          <p:nvPr/>
        </p:nvSpPr>
        <p:spPr bwMode="auto">
          <a:xfrm>
            <a:off x="8624802" y="-54768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 dirty="0"/>
          </a:p>
        </p:txBody>
      </p:sp>
      <p:sp>
        <p:nvSpPr>
          <p:cNvPr id="5131" name="AutoShape 10"/>
          <p:cNvSpPr>
            <a:spLocks/>
          </p:cNvSpPr>
          <p:nvPr/>
        </p:nvSpPr>
        <p:spPr bwMode="auto">
          <a:xfrm>
            <a:off x="1379538" y="844550"/>
            <a:ext cx="14592300" cy="1511300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92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Koordinat, sepenting apa?</a:t>
            </a:r>
            <a:endParaRPr lang="en-US" dirty="0"/>
          </a:p>
        </p:txBody>
      </p:sp>
      <p:sp>
        <p:nvSpPr>
          <p:cNvPr id="39" name="AutoShape 1"/>
          <p:cNvSpPr>
            <a:spLocks/>
          </p:cNvSpPr>
          <p:nvPr/>
        </p:nvSpPr>
        <p:spPr bwMode="auto">
          <a:xfrm>
            <a:off x="7986713" y="7340600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7C3B6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0" name="AutoShape 2"/>
          <p:cNvSpPr>
            <a:spLocks/>
          </p:cNvSpPr>
          <p:nvPr/>
        </p:nvSpPr>
        <p:spPr bwMode="auto">
          <a:xfrm>
            <a:off x="8978900" y="9115425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68345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1" name="AutoShape 3"/>
          <p:cNvSpPr>
            <a:spLocks/>
          </p:cNvSpPr>
          <p:nvPr/>
        </p:nvSpPr>
        <p:spPr bwMode="auto">
          <a:xfrm>
            <a:off x="8548688" y="7988300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8D447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2" name="AutoShape 4"/>
          <p:cNvSpPr>
            <a:spLocks/>
          </p:cNvSpPr>
          <p:nvPr/>
        </p:nvSpPr>
        <p:spPr bwMode="auto">
          <a:xfrm>
            <a:off x="12431713" y="7340600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61C8B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3" name="AutoShape 5"/>
          <p:cNvSpPr>
            <a:spLocks/>
          </p:cNvSpPr>
          <p:nvPr/>
        </p:nvSpPr>
        <p:spPr bwMode="auto">
          <a:xfrm>
            <a:off x="13423900" y="9115425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44A2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4" name="AutoShape 6"/>
          <p:cNvSpPr>
            <a:spLocks/>
          </p:cNvSpPr>
          <p:nvPr/>
        </p:nvSpPr>
        <p:spPr bwMode="auto">
          <a:xfrm>
            <a:off x="12993688" y="7988300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6DD3C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5" name="AutoShape 7"/>
          <p:cNvSpPr>
            <a:spLocks/>
          </p:cNvSpPr>
          <p:nvPr/>
        </p:nvSpPr>
        <p:spPr bwMode="auto">
          <a:xfrm>
            <a:off x="10247313" y="3505200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EB9C2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6" name="AutoShape 8"/>
          <p:cNvSpPr>
            <a:spLocks/>
          </p:cNvSpPr>
          <p:nvPr/>
        </p:nvSpPr>
        <p:spPr bwMode="auto">
          <a:xfrm>
            <a:off x="11239500" y="5280025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E3871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7" name="AutoShape 9"/>
          <p:cNvSpPr>
            <a:spLocks/>
          </p:cNvSpPr>
          <p:nvPr/>
        </p:nvSpPr>
        <p:spPr bwMode="auto">
          <a:xfrm>
            <a:off x="10809288" y="4152900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EEAD5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8" name="AutoShape 10"/>
          <p:cNvSpPr>
            <a:spLocks/>
          </p:cNvSpPr>
          <p:nvPr/>
        </p:nvSpPr>
        <p:spPr bwMode="auto">
          <a:xfrm>
            <a:off x="1422400" y="8915400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r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Mengetahui</a:t>
            </a:r>
          </a:p>
          <a:p>
            <a:pPr algn="r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titik-titik ngetem</a:t>
            </a:r>
            <a:endParaRPr lang="en-US" dirty="0"/>
          </a:p>
        </p:txBody>
      </p:sp>
      <p:sp>
        <p:nvSpPr>
          <p:cNvPr id="49" name="AutoShape 11"/>
          <p:cNvSpPr>
            <a:spLocks/>
          </p:cNvSpPr>
          <p:nvPr/>
        </p:nvSpPr>
        <p:spPr bwMode="auto">
          <a:xfrm>
            <a:off x="14617700" y="5080000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Mengestimasi kedatangan angkutan   </a:t>
            </a:r>
            <a:endParaRPr lang="en-US" dirty="0"/>
          </a:p>
        </p:txBody>
      </p:sp>
      <p:sp>
        <p:nvSpPr>
          <p:cNvPr id="50" name="AutoShape 12"/>
          <p:cNvSpPr>
            <a:spLocks/>
          </p:cNvSpPr>
          <p:nvPr/>
        </p:nvSpPr>
        <p:spPr bwMode="auto">
          <a:xfrm>
            <a:off x="12787313" y="8915400"/>
            <a:ext cx="302895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4400" b="1" dirty="0" smtClean="0">
                <a:solidFill>
                  <a:schemeClr val="bg2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Behaviour</a:t>
            </a:r>
            <a:endParaRPr lang="en-US" b="1" dirty="0">
              <a:solidFill>
                <a:schemeClr val="bg2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  <p:sp>
        <p:nvSpPr>
          <p:cNvPr id="20" name="AutoShape 11"/>
          <p:cNvSpPr>
            <a:spLocks/>
          </p:cNvSpPr>
          <p:nvPr/>
        </p:nvSpPr>
        <p:spPr bwMode="auto">
          <a:xfrm>
            <a:off x="10944225" y="5060950"/>
            <a:ext cx="2532062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4400" b="1" dirty="0" smtClean="0">
                <a:solidFill>
                  <a:schemeClr val="bg2"/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Estimasi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21" name="AutoShape 12"/>
          <p:cNvSpPr>
            <a:spLocks/>
          </p:cNvSpPr>
          <p:nvPr/>
        </p:nvSpPr>
        <p:spPr bwMode="auto">
          <a:xfrm>
            <a:off x="17030700" y="9055100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Memetakan </a:t>
            </a:r>
            <a:r>
              <a:rPr lang="id-ID" sz="4400" dirty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behaviour angkutan umum</a:t>
            </a:r>
            <a:endParaRPr lang="en-US" dirty="0"/>
          </a:p>
        </p:txBody>
      </p:sp>
      <p:sp>
        <p:nvSpPr>
          <p:cNvPr id="22" name="AutoShape 10"/>
          <p:cNvSpPr>
            <a:spLocks/>
          </p:cNvSpPr>
          <p:nvPr/>
        </p:nvSpPr>
        <p:spPr bwMode="auto">
          <a:xfrm>
            <a:off x="9362125" y="8896350"/>
            <a:ext cx="1175062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4400" b="1" dirty="0" smtClean="0">
                <a:solidFill>
                  <a:schemeClr val="bg2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Spy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6767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/>
      <p:bldP spid="49" grpId="0"/>
      <p:bldP spid="50" grpId="0"/>
      <p:bldP spid="20" grpId="0"/>
      <p:bldP spid="21" grpId="0"/>
      <p:bldP spid="2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AutoShape 1"/>
          <p:cNvSpPr>
            <a:spLocks/>
          </p:cNvSpPr>
          <p:nvPr/>
        </p:nvSpPr>
        <p:spPr bwMode="auto">
          <a:xfrm>
            <a:off x="8015536" y="1313384"/>
            <a:ext cx="9013974" cy="9022502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89C3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6147" name="AutoShape 2"/>
          <p:cNvSpPr>
            <a:spLocks/>
          </p:cNvSpPr>
          <p:nvPr/>
        </p:nvSpPr>
        <p:spPr bwMode="auto">
          <a:xfrm>
            <a:off x="11515658" y="3718988"/>
            <a:ext cx="5428870" cy="6410502"/>
          </a:xfrm>
          <a:custGeom>
            <a:avLst/>
            <a:gdLst>
              <a:gd name="T0" fmla="*/ 504800 w 20511"/>
              <a:gd name="T1" fmla="*/ 596107 h 21600"/>
              <a:gd name="T2" fmla="*/ 504800 w 20511"/>
              <a:gd name="T3" fmla="*/ 596107 h 21600"/>
              <a:gd name="T4" fmla="*/ 504800 w 20511"/>
              <a:gd name="T5" fmla="*/ 596107 h 21600"/>
              <a:gd name="T6" fmla="*/ 504800 w 20511"/>
              <a:gd name="T7" fmla="*/ 59610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511" h="21600">
                <a:moveTo>
                  <a:pt x="0" y="17019"/>
                </a:moveTo>
                <a:lnTo>
                  <a:pt x="8317" y="21600"/>
                </a:lnTo>
                <a:cubicBezTo>
                  <a:pt x="8317" y="21600"/>
                  <a:pt x="21600" y="18552"/>
                  <a:pt x="20439" y="5212"/>
                </a:cubicBezTo>
                <a:lnTo>
                  <a:pt x="12207" y="0"/>
                </a:lnTo>
                <a:lnTo>
                  <a:pt x="0" y="17019"/>
                </a:lnTo>
                <a:close/>
              </a:path>
            </a:pathLst>
          </a:custGeom>
          <a:solidFill>
            <a:srgbClr val="E087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6161" name="AutoShape 16"/>
          <p:cNvSpPr>
            <a:spLocks/>
          </p:cNvSpPr>
          <p:nvPr/>
        </p:nvSpPr>
        <p:spPr bwMode="auto">
          <a:xfrm>
            <a:off x="6791400" y="10962456"/>
            <a:ext cx="11377264" cy="1511300"/>
          </a:xfrm>
          <a:custGeom>
            <a:avLst/>
            <a:gdLst>
              <a:gd name="T0" fmla="*/ 4743450 w 21600"/>
              <a:gd name="T1" fmla="*/ 755650 h 21600"/>
              <a:gd name="T2" fmla="*/ 4743450 w 21600"/>
              <a:gd name="T3" fmla="*/ 755650 h 21600"/>
              <a:gd name="T4" fmla="*/ 4743450 w 21600"/>
              <a:gd name="T5" fmla="*/ 755650 h 21600"/>
              <a:gd name="T6" fmla="*/ 47434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115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Efisiensi Waktu</a:t>
            </a:r>
            <a:endParaRPr lang="en-US" sz="6600" dirty="0"/>
          </a:p>
        </p:txBody>
      </p:sp>
      <p:sp>
        <p:nvSpPr>
          <p:cNvPr id="19473" name="AutoShape 17"/>
          <p:cNvSpPr>
            <a:spLocks/>
          </p:cNvSpPr>
          <p:nvPr/>
        </p:nvSpPr>
        <p:spPr bwMode="auto">
          <a:xfrm>
            <a:off x="9411166" y="2713283"/>
            <a:ext cx="6222714" cy="6222704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AAD5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1026" name="Picture 2" descr="E:\Design\flat icon\clock61.pn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586" y="3868698"/>
            <a:ext cx="3911874" cy="3911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1"/>
          <p:cNvSpPr>
            <a:spLocks/>
          </p:cNvSpPr>
          <p:nvPr/>
        </p:nvSpPr>
        <p:spPr bwMode="auto">
          <a:xfrm>
            <a:off x="8659812" y="-48870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5131" name="AutoShape 10"/>
          <p:cNvSpPr>
            <a:spLocks/>
          </p:cNvSpPr>
          <p:nvPr/>
        </p:nvSpPr>
        <p:spPr bwMode="auto">
          <a:xfrm>
            <a:off x="1379538" y="844550"/>
            <a:ext cx="14592300" cy="1511300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92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Product Implementation</a:t>
            </a:r>
            <a:endParaRPr lang="en-US" dirty="0"/>
          </a:p>
        </p:txBody>
      </p:sp>
      <p:sp>
        <p:nvSpPr>
          <p:cNvPr id="39" name="AutoShape 1"/>
          <p:cNvSpPr>
            <a:spLocks/>
          </p:cNvSpPr>
          <p:nvPr/>
        </p:nvSpPr>
        <p:spPr bwMode="auto">
          <a:xfrm>
            <a:off x="7986713" y="7340600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7C3B6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0" name="AutoShape 2"/>
          <p:cNvSpPr>
            <a:spLocks/>
          </p:cNvSpPr>
          <p:nvPr/>
        </p:nvSpPr>
        <p:spPr bwMode="auto">
          <a:xfrm>
            <a:off x="8978900" y="9115425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68345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1" name="AutoShape 3"/>
          <p:cNvSpPr>
            <a:spLocks/>
          </p:cNvSpPr>
          <p:nvPr/>
        </p:nvSpPr>
        <p:spPr bwMode="auto">
          <a:xfrm>
            <a:off x="8548688" y="7988300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8D447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2" name="AutoShape 4"/>
          <p:cNvSpPr>
            <a:spLocks/>
          </p:cNvSpPr>
          <p:nvPr/>
        </p:nvSpPr>
        <p:spPr bwMode="auto">
          <a:xfrm>
            <a:off x="12431713" y="7340600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61C8B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3" name="AutoShape 5"/>
          <p:cNvSpPr>
            <a:spLocks/>
          </p:cNvSpPr>
          <p:nvPr/>
        </p:nvSpPr>
        <p:spPr bwMode="auto">
          <a:xfrm>
            <a:off x="13423900" y="9115425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44A2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4" name="AutoShape 6"/>
          <p:cNvSpPr>
            <a:spLocks/>
          </p:cNvSpPr>
          <p:nvPr/>
        </p:nvSpPr>
        <p:spPr bwMode="auto">
          <a:xfrm>
            <a:off x="12993688" y="7988300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6DD3C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5" name="AutoShape 7"/>
          <p:cNvSpPr>
            <a:spLocks/>
          </p:cNvSpPr>
          <p:nvPr/>
        </p:nvSpPr>
        <p:spPr bwMode="auto">
          <a:xfrm>
            <a:off x="10247313" y="3505200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EB9C2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6" name="AutoShape 8"/>
          <p:cNvSpPr>
            <a:spLocks/>
          </p:cNvSpPr>
          <p:nvPr/>
        </p:nvSpPr>
        <p:spPr bwMode="auto">
          <a:xfrm>
            <a:off x="11239500" y="5280025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E3871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7" name="AutoShape 9"/>
          <p:cNvSpPr>
            <a:spLocks/>
          </p:cNvSpPr>
          <p:nvPr/>
        </p:nvSpPr>
        <p:spPr bwMode="auto">
          <a:xfrm>
            <a:off x="10809288" y="4152900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EEAD5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48" name="AutoShape 10"/>
          <p:cNvSpPr>
            <a:spLocks/>
          </p:cNvSpPr>
          <p:nvPr/>
        </p:nvSpPr>
        <p:spPr bwMode="auto">
          <a:xfrm>
            <a:off x="1422400" y="8915400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r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SMS transpeek</a:t>
            </a:r>
            <a:endParaRPr lang="en-US" dirty="0"/>
          </a:p>
        </p:txBody>
      </p:sp>
      <p:sp>
        <p:nvSpPr>
          <p:cNvPr id="49" name="AutoShape 11"/>
          <p:cNvSpPr>
            <a:spLocks/>
          </p:cNvSpPr>
          <p:nvPr/>
        </p:nvSpPr>
        <p:spPr bwMode="auto">
          <a:xfrm>
            <a:off x="14617700" y="5080000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Web Apps </a:t>
            </a:r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  <a:hlinkClick r:id="rId3"/>
              </a:rPr>
              <a:t>apps.transpeek.com</a:t>
            </a:r>
            <a:endParaRPr lang="id-ID" sz="4400" dirty="0" smtClean="0">
              <a:solidFill>
                <a:srgbClr val="4D4D4D"/>
              </a:solidFill>
              <a:latin typeface="Lato Light" panose="020F0302020204030203" pitchFamily="34" charset="0"/>
              <a:ea typeface="Lato Light" panose="020F0302020204030203" pitchFamily="34" charset="0"/>
              <a:cs typeface="Lato Light" panose="020F0302020204030203" pitchFamily="34" charset="0"/>
              <a:sym typeface="Lato Light" panose="020F0302020204030203" pitchFamily="34" charset="0"/>
            </a:endParaRPr>
          </a:p>
        </p:txBody>
      </p:sp>
      <p:sp>
        <p:nvSpPr>
          <p:cNvPr id="50" name="AutoShape 12"/>
          <p:cNvSpPr>
            <a:spLocks/>
          </p:cNvSpPr>
          <p:nvPr/>
        </p:nvSpPr>
        <p:spPr bwMode="auto">
          <a:xfrm>
            <a:off x="16878300" y="8902700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Mobile Apps</a:t>
            </a:r>
          </a:p>
          <a:p>
            <a:pPr algn="l"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(still under construction)</a:t>
            </a:r>
            <a:endParaRPr lang="en-US" dirty="0"/>
          </a:p>
        </p:txBody>
      </p:sp>
      <p:pic>
        <p:nvPicPr>
          <p:cNvPr id="2050" name="Picture 2" descr="E:\Design\flat icon\internet5.png"/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888" y="4625752"/>
            <a:ext cx="2137196" cy="213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E:\Design\flat icon\mail4.png"/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8915" y="8564787"/>
            <a:ext cx="2221481" cy="222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E:\Design\flat icon\iphone26.png"/>
          <p:cNvPicPr>
            <a:picLocks noChangeAspect="1" noChangeArrowheads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5306" y="8466931"/>
            <a:ext cx="2319337" cy="2319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45786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/>
      <p:bldP spid="49" grpId="0"/>
      <p:bldP spid="5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AutoShape 1"/>
          <p:cNvSpPr>
            <a:spLocks/>
          </p:cNvSpPr>
          <p:nvPr/>
        </p:nvSpPr>
        <p:spPr bwMode="auto">
          <a:xfrm>
            <a:off x="1750840" y="8433819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7C3B6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7171" name="AutoShape 2"/>
          <p:cNvSpPr>
            <a:spLocks/>
          </p:cNvSpPr>
          <p:nvPr/>
        </p:nvSpPr>
        <p:spPr bwMode="auto">
          <a:xfrm>
            <a:off x="2743027" y="10208644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68345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0483" name="AutoShape 3"/>
          <p:cNvSpPr>
            <a:spLocks/>
          </p:cNvSpPr>
          <p:nvPr/>
        </p:nvSpPr>
        <p:spPr bwMode="auto">
          <a:xfrm>
            <a:off x="2312815" y="9081519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8D447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0484" name="AutoShape 4"/>
          <p:cNvSpPr>
            <a:spLocks/>
          </p:cNvSpPr>
          <p:nvPr/>
        </p:nvSpPr>
        <p:spPr bwMode="auto">
          <a:xfrm>
            <a:off x="17876368" y="8284369"/>
            <a:ext cx="3925887" cy="4533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61C8B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7174" name="AutoShape 5"/>
          <p:cNvSpPr>
            <a:spLocks/>
          </p:cNvSpPr>
          <p:nvPr/>
        </p:nvSpPr>
        <p:spPr bwMode="auto">
          <a:xfrm>
            <a:off x="18868555" y="10059194"/>
            <a:ext cx="2935288" cy="260508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44A29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0486" name="AutoShape 6"/>
          <p:cNvSpPr>
            <a:spLocks/>
          </p:cNvSpPr>
          <p:nvPr/>
        </p:nvSpPr>
        <p:spPr bwMode="auto">
          <a:xfrm>
            <a:off x="18438343" y="8932069"/>
            <a:ext cx="2822575" cy="3259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6DD3C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0487" name="AutoShape 7"/>
          <p:cNvSpPr>
            <a:spLocks/>
          </p:cNvSpPr>
          <p:nvPr/>
        </p:nvSpPr>
        <p:spPr bwMode="auto">
          <a:xfrm>
            <a:off x="9207118" y="423778"/>
            <a:ext cx="6026914" cy="696031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599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EB9C2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7177" name="AutoShape 8"/>
          <p:cNvSpPr>
            <a:spLocks/>
          </p:cNvSpPr>
          <p:nvPr/>
        </p:nvSpPr>
        <p:spPr bwMode="auto">
          <a:xfrm>
            <a:off x="10679832" y="3146774"/>
            <a:ext cx="4506172" cy="3999258"/>
          </a:xfrm>
          <a:custGeom>
            <a:avLst/>
            <a:gdLst>
              <a:gd name="T0" fmla="*/ 1467644 w 21600"/>
              <a:gd name="T1" fmla="*/ 1302544 h 21600"/>
              <a:gd name="T2" fmla="*/ 1467644 w 21600"/>
              <a:gd name="T3" fmla="*/ 1302544 h 21600"/>
              <a:gd name="T4" fmla="*/ 1467644 w 21600"/>
              <a:gd name="T5" fmla="*/ 1302544 h 21600"/>
              <a:gd name="T6" fmla="*/ 1467644 w 21600"/>
              <a:gd name="T7" fmla="*/ 130254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8967" y="21599"/>
                </a:moveTo>
                <a:lnTo>
                  <a:pt x="21599" y="13514"/>
                </a:lnTo>
                <a:lnTo>
                  <a:pt x="21523" y="4158"/>
                </a:lnTo>
                <a:lnTo>
                  <a:pt x="17141" y="0"/>
                </a:lnTo>
                <a:lnTo>
                  <a:pt x="0" y="12994"/>
                </a:lnTo>
                <a:lnTo>
                  <a:pt x="8967" y="21599"/>
                </a:lnTo>
                <a:close/>
              </a:path>
            </a:pathLst>
          </a:custGeom>
          <a:solidFill>
            <a:srgbClr val="E3871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0489" name="AutoShape 9"/>
          <p:cNvSpPr>
            <a:spLocks/>
          </p:cNvSpPr>
          <p:nvPr/>
        </p:nvSpPr>
        <p:spPr bwMode="auto">
          <a:xfrm>
            <a:off x="10064324" y="1412586"/>
            <a:ext cx="4333140" cy="50033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lnTo>
                  <a:pt x="21600" y="5400"/>
                </a:lnTo>
                <a:lnTo>
                  <a:pt x="21599" y="16200"/>
                </a:lnTo>
                <a:lnTo>
                  <a:pt x="10799" y="21600"/>
                </a:lnTo>
                <a:lnTo>
                  <a:pt x="0" y="16199"/>
                </a:lnTo>
                <a:lnTo>
                  <a:pt x="0" y="5400"/>
                </a:lnTo>
                <a:close/>
              </a:path>
            </a:pathLst>
          </a:custGeom>
          <a:solidFill>
            <a:srgbClr val="EEAD57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7182" name="AutoShape 13"/>
          <p:cNvSpPr>
            <a:spLocks/>
          </p:cNvSpPr>
          <p:nvPr/>
        </p:nvSpPr>
        <p:spPr bwMode="auto">
          <a:xfrm>
            <a:off x="1379538" y="844550"/>
            <a:ext cx="9486900" cy="1511300"/>
          </a:xfrm>
          <a:custGeom>
            <a:avLst/>
            <a:gdLst>
              <a:gd name="T0" fmla="*/ 4743450 w 21600"/>
              <a:gd name="T1" fmla="*/ 755650 h 21600"/>
              <a:gd name="T2" fmla="*/ 4743450 w 21600"/>
              <a:gd name="T3" fmla="*/ 755650 h 21600"/>
              <a:gd name="T4" fmla="*/ 4743450 w 21600"/>
              <a:gd name="T5" fmla="*/ 755650 h 21600"/>
              <a:gd name="T6" fmla="*/ 47434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92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Collaboration Needs</a:t>
            </a:r>
            <a:endParaRPr lang="en-US" dirty="0"/>
          </a:p>
        </p:txBody>
      </p:sp>
      <p:pic>
        <p:nvPicPr>
          <p:cNvPr id="18" name="Picture 2" descr="E:\Design\flat icon\crowd.pn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240" y="9562226"/>
            <a:ext cx="2297723" cy="2297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3" descr="E:\Design\flat icon\mobileme.png"/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4547" y="1704914"/>
            <a:ext cx="3912056" cy="3912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E:\Hackathon\Telkom-Indonesia-vector-Imag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230" y="9385945"/>
            <a:ext cx="3026142" cy="2017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E:\Hackathon\media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1942" y="7952551"/>
            <a:ext cx="7939100" cy="2866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  <p:sp>
        <p:nvSpPr>
          <p:cNvPr id="29" name="AutoShape 14"/>
          <p:cNvSpPr>
            <a:spLocks/>
          </p:cNvSpPr>
          <p:nvPr/>
        </p:nvSpPr>
        <p:spPr bwMode="auto">
          <a:xfrm rot="15780000">
            <a:off x="16442785" y="6777732"/>
            <a:ext cx="736600" cy="7366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599"/>
                </a:moveTo>
                <a:lnTo>
                  <a:pt x="21599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E89C3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0" name="AutoShape 15"/>
          <p:cNvSpPr>
            <a:spLocks/>
          </p:cNvSpPr>
          <p:nvPr/>
        </p:nvSpPr>
        <p:spPr bwMode="auto">
          <a:xfrm rot="11040000">
            <a:off x="6318037" y="7032709"/>
            <a:ext cx="736600" cy="7366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599"/>
                </a:moveTo>
                <a:lnTo>
                  <a:pt x="21599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7B3B6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1" name="AutoShape 16"/>
          <p:cNvSpPr>
            <a:spLocks/>
          </p:cNvSpPr>
          <p:nvPr/>
        </p:nvSpPr>
        <p:spPr bwMode="auto">
          <a:xfrm rot="8100000" flipH="1">
            <a:off x="12383449" y="11142887"/>
            <a:ext cx="736600" cy="7366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599"/>
                </a:moveTo>
                <a:lnTo>
                  <a:pt x="21599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66C8B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1" grpId="0" animBg="1"/>
      <p:bldP spid="7171" grpId="0" animBg="1"/>
      <p:bldP spid="20483" grpId="0" animBg="1"/>
      <p:bldP spid="20484" grpId="0" animBg="1"/>
      <p:bldP spid="7174" grpId="0" animBg="1"/>
      <p:bldP spid="20486" grpId="0" animBg="1"/>
      <p:bldP spid="20487" grpId="0" animBg="1"/>
      <p:bldP spid="7177" grpId="0" animBg="1"/>
      <p:bldP spid="2048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AutoShape 1"/>
          <p:cNvSpPr>
            <a:spLocks/>
          </p:cNvSpPr>
          <p:nvPr/>
        </p:nvSpPr>
        <p:spPr bwMode="auto">
          <a:xfrm>
            <a:off x="1379538" y="844550"/>
            <a:ext cx="9486900" cy="1511300"/>
          </a:xfrm>
          <a:custGeom>
            <a:avLst/>
            <a:gdLst>
              <a:gd name="T0" fmla="*/ 4743450 w 21600"/>
              <a:gd name="T1" fmla="*/ 755650 h 21600"/>
              <a:gd name="T2" fmla="*/ 4743450 w 21600"/>
              <a:gd name="T3" fmla="*/ 755650 h 21600"/>
              <a:gd name="T4" fmla="*/ 4743450 w 21600"/>
              <a:gd name="T5" fmla="*/ 755650 h 21600"/>
              <a:gd name="T6" fmla="*/ 47434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en-US" sz="92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The market</a:t>
            </a:r>
            <a:endParaRPr lang="en-US" dirty="0"/>
          </a:p>
        </p:txBody>
      </p:sp>
      <p:sp>
        <p:nvSpPr>
          <p:cNvPr id="8195" name="AutoShape 2"/>
          <p:cNvSpPr>
            <a:spLocks/>
          </p:cNvSpPr>
          <p:nvPr/>
        </p:nvSpPr>
        <p:spPr bwMode="auto">
          <a:xfrm>
            <a:off x="1030760" y="8196589"/>
            <a:ext cx="7569200" cy="5155604"/>
          </a:xfrm>
          <a:custGeom>
            <a:avLst/>
            <a:gdLst>
              <a:gd name="T0" fmla="*/ 3784600 w 21600"/>
              <a:gd name="T1" fmla="*/ 381000 h 21600"/>
              <a:gd name="T2" fmla="*/ 3784600 w 21600"/>
              <a:gd name="T3" fmla="*/ 381000 h 21600"/>
              <a:gd name="T4" fmla="*/ 3784600 w 21600"/>
              <a:gd name="T5" fmla="*/ 381000 h 21600"/>
              <a:gd name="T6" fmla="*/ 3784600 w 21600"/>
              <a:gd name="T7" fmla="*/ 3810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44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Total Perjalanan</a:t>
            </a:r>
          </a:p>
          <a:p>
            <a:pPr algn="l" eaLnBrk="1"/>
            <a:r>
              <a:rPr lang="id-ID" sz="44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Dalam Satu Hari</a:t>
            </a:r>
          </a:p>
          <a:p>
            <a:pPr algn="l" eaLnBrk="1"/>
            <a:r>
              <a:rPr lang="id-ID" sz="44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di Jabodetabek</a:t>
            </a:r>
            <a:endParaRPr lang="en-US" dirty="0"/>
          </a:p>
        </p:txBody>
      </p:sp>
      <p:sp>
        <p:nvSpPr>
          <p:cNvPr id="21507" name="AutoShape 3"/>
          <p:cNvSpPr>
            <a:spLocks/>
          </p:cNvSpPr>
          <p:nvPr/>
        </p:nvSpPr>
        <p:spPr bwMode="auto">
          <a:xfrm>
            <a:off x="12881633" y="100365"/>
            <a:ext cx="7573896" cy="7575884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38475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8197" name="AutoShape 4"/>
          <p:cNvSpPr>
            <a:spLocks/>
          </p:cNvSpPr>
          <p:nvPr/>
        </p:nvSpPr>
        <p:spPr bwMode="auto">
          <a:xfrm>
            <a:off x="15566970" y="1940495"/>
            <a:ext cx="4563834" cy="5389462"/>
          </a:xfrm>
          <a:custGeom>
            <a:avLst/>
            <a:gdLst>
              <a:gd name="T0" fmla="*/ 1820774 w 20511"/>
              <a:gd name="T1" fmla="*/ 2150269 h 21600"/>
              <a:gd name="T2" fmla="*/ 1820774 w 20511"/>
              <a:gd name="T3" fmla="*/ 2150269 h 21600"/>
              <a:gd name="T4" fmla="*/ 1820774 w 20511"/>
              <a:gd name="T5" fmla="*/ 2150269 h 21600"/>
              <a:gd name="T6" fmla="*/ 1820774 w 20511"/>
              <a:gd name="T7" fmla="*/ 21502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511" h="21600">
                <a:moveTo>
                  <a:pt x="0" y="17019"/>
                </a:moveTo>
                <a:lnTo>
                  <a:pt x="8317" y="21600"/>
                </a:lnTo>
                <a:cubicBezTo>
                  <a:pt x="8317" y="21600"/>
                  <a:pt x="21599" y="18552"/>
                  <a:pt x="20439" y="5212"/>
                </a:cubicBezTo>
                <a:lnTo>
                  <a:pt x="12207" y="0"/>
                </a:lnTo>
                <a:lnTo>
                  <a:pt x="0" y="17019"/>
                </a:lnTo>
                <a:close/>
              </a:path>
            </a:pathLst>
          </a:custGeom>
          <a:solidFill>
            <a:srgbClr val="2E425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509" name="AutoShape 5"/>
          <p:cNvSpPr>
            <a:spLocks/>
          </p:cNvSpPr>
          <p:nvPr/>
        </p:nvSpPr>
        <p:spPr bwMode="auto">
          <a:xfrm>
            <a:off x="14033394" y="1253914"/>
            <a:ext cx="5224336" cy="5224336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42596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1510" name="AutoShape 6"/>
          <p:cNvSpPr>
            <a:spLocks/>
          </p:cNvSpPr>
          <p:nvPr/>
        </p:nvSpPr>
        <p:spPr bwMode="auto">
          <a:xfrm>
            <a:off x="16670962" y="6674122"/>
            <a:ext cx="4762500" cy="476250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7C3B6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1511" name="AutoShape 7"/>
          <p:cNvSpPr>
            <a:spLocks/>
          </p:cNvSpPr>
          <p:nvPr/>
        </p:nvSpPr>
        <p:spPr bwMode="auto">
          <a:xfrm>
            <a:off x="6575376" y="1660201"/>
            <a:ext cx="9094787" cy="909478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89C3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8201" name="AutoShape 8"/>
          <p:cNvSpPr>
            <a:spLocks/>
          </p:cNvSpPr>
          <p:nvPr/>
        </p:nvSpPr>
        <p:spPr bwMode="auto">
          <a:xfrm>
            <a:off x="10158363" y="4095426"/>
            <a:ext cx="5478463" cy="6469062"/>
          </a:xfrm>
          <a:custGeom>
            <a:avLst/>
            <a:gdLst>
              <a:gd name="T0" fmla="*/ 2739098 w 20511"/>
              <a:gd name="T1" fmla="*/ 3234531 h 21600"/>
              <a:gd name="T2" fmla="*/ 2739098 w 20511"/>
              <a:gd name="T3" fmla="*/ 3234531 h 21600"/>
              <a:gd name="T4" fmla="*/ 2739098 w 20511"/>
              <a:gd name="T5" fmla="*/ 3234531 h 21600"/>
              <a:gd name="T6" fmla="*/ 2739098 w 20511"/>
              <a:gd name="T7" fmla="*/ 323453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511" h="21600">
                <a:moveTo>
                  <a:pt x="0" y="17019"/>
                </a:moveTo>
                <a:lnTo>
                  <a:pt x="8317" y="21599"/>
                </a:lnTo>
                <a:cubicBezTo>
                  <a:pt x="8317" y="21599"/>
                  <a:pt x="21599" y="18552"/>
                  <a:pt x="20439" y="5212"/>
                </a:cubicBezTo>
                <a:lnTo>
                  <a:pt x="12207" y="0"/>
                </a:lnTo>
                <a:lnTo>
                  <a:pt x="0" y="17019"/>
                </a:lnTo>
                <a:close/>
              </a:path>
            </a:pathLst>
          </a:custGeom>
          <a:solidFill>
            <a:srgbClr val="E087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513" name="AutoShape 9"/>
          <p:cNvSpPr>
            <a:spLocks/>
          </p:cNvSpPr>
          <p:nvPr/>
        </p:nvSpPr>
        <p:spPr bwMode="auto">
          <a:xfrm>
            <a:off x="7953326" y="3038151"/>
            <a:ext cx="6269037" cy="6269037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AAD5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8203" name="AutoShape 10"/>
          <p:cNvSpPr>
            <a:spLocks/>
          </p:cNvSpPr>
          <p:nvPr/>
        </p:nvSpPr>
        <p:spPr bwMode="auto">
          <a:xfrm>
            <a:off x="18545800" y="7948885"/>
            <a:ext cx="2870200" cy="3387725"/>
          </a:xfrm>
          <a:custGeom>
            <a:avLst/>
            <a:gdLst>
              <a:gd name="T0" fmla="*/ 1435030 w 20511"/>
              <a:gd name="T1" fmla="*/ 1693863 h 21600"/>
              <a:gd name="T2" fmla="*/ 1435030 w 20511"/>
              <a:gd name="T3" fmla="*/ 1693863 h 21600"/>
              <a:gd name="T4" fmla="*/ 1435030 w 20511"/>
              <a:gd name="T5" fmla="*/ 1693863 h 21600"/>
              <a:gd name="T6" fmla="*/ 1435030 w 20511"/>
              <a:gd name="T7" fmla="*/ 169386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511" h="21600">
                <a:moveTo>
                  <a:pt x="0" y="17019"/>
                </a:moveTo>
                <a:lnTo>
                  <a:pt x="8317" y="21599"/>
                </a:lnTo>
                <a:cubicBezTo>
                  <a:pt x="8317" y="21599"/>
                  <a:pt x="21599" y="18552"/>
                  <a:pt x="20439" y="5212"/>
                </a:cubicBezTo>
                <a:lnTo>
                  <a:pt x="12207" y="0"/>
                </a:lnTo>
                <a:lnTo>
                  <a:pt x="0" y="17019"/>
                </a:lnTo>
                <a:close/>
              </a:path>
            </a:pathLst>
          </a:custGeom>
          <a:solidFill>
            <a:srgbClr val="68345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515" name="AutoShape 11"/>
          <p:cNvSpPr>
            <a:spLocks/>
          </p:cNvSpPr>
          <p:nvPr/>
        </p:nvSpPr>
        <p:spPr bwMode="auto">
          <a:xfrm>
            <a:off x="17391687" y="7394847"/>
            <a:ext cx="3282950" cy="328295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8D447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8206" name="AutoShape 13"/>
          <p:cNvSpPr>
            <a:spLocks/>
          </p:cNvSpPr>
          <p:nvPr/>
        </p:nvSpPr>
        <p:spPr bwMode="auto">
          <a:xfrm>
            <a:off x="14723275" y="2452737"/>
            <a:ext cx="3895374" cy="2848914"/>
          </a:xfrm>
          <a:custGeom>
            <a:avLst/>
            <a:gdLst>
              <a:gd name="T0" fmla="*/ 1554163 w 21600"/>
              <a:gd name="T1" fmla="*/ 1136650 h 21600"/>
              <a:gd name="T2" fmla="*/ 1554163 w 21600"/>
              <a:gd name="T3" fmla="*/ 1136650 h 21600"/>
              <a:gd name="T4" fmla="*/ 1554163 w 21600"/>
              <a:gd name="T5" fmla="*/ 1136650 h 21600"/>
              <a:gd name="T6" fmla="*/ 1554163 w 21600"/>
              <a:gd name="T7" fmla="*/ 1136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4800" b="1" dirty="0" smtClean="0">
                <a:solidFill>
                  <a:srgbClr val="FFFFFF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3.500.000</a:t>
            </a:r>
          </a:p>
          <a:p>
            <a:pPr eaLnBrk="1"/>
            <a:r>
              <a:rPr lang="id-ID" sz="4800" b="1" dirty="0" smtClean="0">
                <a:solidFill>
                  <a:srgbClr val="FFFFFF"/>
                </a:solidFill>
                <a:latin typeface="Aleo" panose="020F0502020204030203" pitchFamily="34" charset="0"/>
                <a:sym typeface="Aleo Regular" charset="0"/>
              </a:rPr>
              <a:t>Angkutan</a:t>
            </a:r>
            <a:br>
              <a:rPr lang="id-ID" sz="4800" b="1" dirty="0" smtClean="0">
                <a:solidFill>
                  <a:srgbClr val="FFFFFF"/>
                </a:solidFill>
                <a:latin typeface="Aleo" panose="020F0502020204030203" pitchFamily="34" charset="0"/>
                <a:sym typeface="Aleo Regular" charset="0"/>
              </a:rPr>
            </a:br>
            <a:r>
              <a:rPr lang="id-ID" sz="4800" b="1" dirty="0" smtClean="0">
                <a:solidFill>
                  <a:srgbClr val="FFFFFF"/>
                </a:solidFill>
                <a:latin typeface="Aleo" panose="020F0502020204030203" pitchFamily="34" charset="0"/>
                <a:sym typeface="Aleo Regular" charset="0"/>
              </a:rPr>
              <a:t>Umum</a:t>
            </a:r>
            <a:endParaRPr lang="en-US" dirty="0"/>
          </a:p>
        </p:txBody>
      </p:sp>
      <p:sp>
        <p:nvSpPr>
          <p:cNvPr id="8207" name="AutoShape 14"/>
          <p:cNvSpPr>
            <a:spLocks/>
          </p:cNvSpPr>
          <p:nvPr/>
        </p:nvSpPr>
        <p:spPr bwMode="auto">
          <a:xfrm>
            <a:off x="9209038" y="4544688"/>
            <a:ext cx="3827463" cy="3378200"/>
          </a:xfrm>
          <a:custGeom>
            <a:avLst/>
            <a:gdLst>
              <a:gd name="T0" fmla="*/ 1913732 w 21600"/>
              <a:gd name="T1" fmla="*/ 1689100 h 21600"/>
              <a:gd name="T2" fmla="*/ 1913732 w 21600"/>
              <a:gd name="T3" fmla="*/ 1689100 h 21600"/>
              <a:gd name="T4" fmla="*/ 1913732 w 21600"/>
              <a:gd name="T5" fmla="*/ 1689100 h 21600"/>
              <a:gd name="T6" fmla="*/ 1913732 w 21600"/>
              <a:gd name="T7" fmla="*/ 16891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8800" b="1" dirty="0" smtClean="0">
                <a:solidFill>
                  <a:srgbClr val="FFFFFF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25 juta</a:t>
            </a:r>
            <a:endParaRPr lang="en-US" sz="6600" dirty="0"/>
          </a:p>
        </p:txBody>
      </p:sp>
      <p:sp>
        <p:nvSpPr>
          <p:cNvPr id="8208" name="AutoShape 15"/>
          <p:cNvSpPr>
            <a:spLocks/>
          </p:cNvSpPr>
          <p:nvPr/>
        </p:nvSpPr>
        <p:spPr bwMode="auto">
          <a:xfrm>
            <a:off x="17736175" y="8166372"/>
            <a:ext cx="2636837" cy="1778000"/>
          </a:xfrm>
          <a:custGeom>
            <a:avLst/>
            <a:gdLst>
              <a:gd name="T0" fmla="*/ 1318419 w 21600"/>
              <a:gd name="T1" fmla="*/ 889000 h 21600"/>
              <a:gd name="T2" fmla="*/ 1318419 w 21600"/>
              <a:gd name="T3" fmla="*/ 889000 h 21600"/>
              <a:gd name="T4" fmla="*/ 1318419 w 21600"/>
              <a:gd name="T5" fmla="*/ 889000 h 21600"/>
              <a:gd name="T6" fmla="*/ 1318419 w 21600"/>
              <a:gd name="T7" fmla="*/ 8890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3600" b="1" dirty="0" smtClean="0">
                <a:solidFill>
                  <a:srgbClr val="FFFFFF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5%</a:t>
            </a:r>
          </a:p>
          <a:p>
            <a:pPr eaLnBrk="1"/>
            <a:r>
              <a:rPr lang="id-ID" sz="3600" b="1" dirty="0" smtClean="0">
                <a:solidFill>
                  <a:srgbClr val="FFFFFF"/>
                </a:solidFill>
                <a:latin typeface="Aleo" panose="020F0502020204030203" pitchFamily="34" charset="0"/>
                <a:sym typeface="Aleo Regular" charset="0"/>
              </a:rPr>
              <a:t>175.000</a:t>
            </a:r>
          </a:p>
          <a:p>
            <a:pPr eaLnBrk="1"/>
            <a:r>
              <a:rPr lang="id-ID" sz="3600" b="1" dirty="0" smtClean="0">
                <a:solidFill>
                  <a:srgbClr val="FFFFFF"/>
                </a:solidFill>
                <a:latin typeface="Aleo" panose="020F0502020204030203" pitchFamily="34" charset="0"/>
                <a:sym typeface="Aleo Regular" charset="0"/>
              </a:rPr>
              <a:t>Transaksi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  <p:sp>
        <p:nvSpPr>
          <p:cNvPr id="18" name="AutoShape 10"/>
          <p:cNvSpPr>
            <a:spLocks/>
          </p:cNvSpPr>
          <p:nvPr/>
        </p:nvSpPr>
        <p:spPr bwMode="auto">
          <a:xfrm>
            <a:off x="18600712" y="12564392"/>
            <a:ext cx="572904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r" eaLnBrk="1"/>
            <a:r>
              <a:rPr lang="id-ID" sz="4000" dirty="0" smtClean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Studi Japtravis 2013</a:t>
            </a:r>
            <a:endParaRPr lang="en-US" sz="5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 animBg="1"/>
      <p:bldP spid="8197" grpId="0" animBg="1"/>
      <p:bldP spid="21509" grpId="0" animBg="1"/>
      <p:bldP spid="21510" grpId="0" animBg="1"/>
      <p:bldP spid="21511" grpId="0" animBg="1"/>
      <p:bldP spid="8201" grpId="0" animBg="1"/>
      <p:bldP spid="21513" grpId="0" animBg="1"/>
      <p:bldP spid="8203" grpId="0" animBg="1"/>
      <p:bldP spid="21515" grpId="0" animBg="1"/>
      <p:bldP spid="8206" grpId="0"/>
      <p:bldP spid="8207" grpId="0"/>
      <p:bldP spid="820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7"/>
          <p:cNvSpPr>
            <a:spLocks/>
          </p:cNvSpPr>
          <p:nvPr/>
        </p:nvSpPr>
        <p:spPr bwMode="auto">
          <a:xfrm>
            <a:off x="9850827" y="4121696"/>
            <a:ext cx="4586734" cy="4586732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89C3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" name="AutoShape 8"/>
          <p:cNvSpPr>
            <a:spLocks/>
          </p:cNvSpPr>
          <p:nvPr/>
        </p:nvSpPr>
        <p:spPr bwMode="auto">
          <a:xfrm>
            <a:off x="11629248" y="5387129"/>
            <a:ext cx="2762930" cy="3262514"/>
          </a:xfrm>
          <a:custGeom>
            <a:avLst/>
            <a:gdLst>
              <a:gd name="T0" fmla="*/ 2739098 w 20511"/>
              <a:gd name="T1" fmla="*/ 3234531 h 21600"/>
              <a:gd name="T2" fmla="*/ 2739098 w 20511"/>
              <a:gd name="T3" fmla="*/ 3234531 h 21600"/>
              <a:gd name="T4" fmla="*/ 2739098 w 20511"/>
              <a:gd name="T5" fmla="*/ 3234531 h 21600"/>
              <a:gd name="T6" fmla="*/ 2739098 w 20511"/>
              <a:gd name="T7" fmla="*/ 323453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511" h="21600">
                <a:moveTo>
                  <a:pt x="0" y="17019"/>
                </a:moveTo>
                <a:lnTo>
                  <a:pt x="8317" y="21599"/>
                </a:lnTo>
                <a:cubicBezTo>
                  <a:pt x="8317" y="21599"/>
                  <a:pt x="21599" y="18552"/>
                  <a:pt x="20439" y="5212"/>
                </a:cubicBezTo>
                <a:lnTo>
                  <a:pt x="12207" y="0"/>
                </a:lnTo>
                <a:lnTo>
                  <a:pt x="0" y="17019"/>
                </a:lnTo>
                <a:close/>
              </a:path>
            </a:pathLst>
          </a:custGeom>
          <a:solidFill>
            <a:srgbClr val="E087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" name="AutoShape 9"/>
          <p:cNvSpPr>
            <a:spLocks/>
          </p:cNvSpPr>
          <p:nvPr/>
        </p:nvSpPr>
        <p:spPr bwMode="auto">
          <a:xfrm>
            <a:off x="10528451" y="4799320"/>
            <a:ext cx="3161636" cy="3161634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EAAD5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6" name="Picture 2" descr="E:\Design\flat icon\facebook30.pn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6343" y="5337211"/>
            <a:ext cx="2155702" cy="215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utoShape 3"/>
          <p:cNvSpPr>
            <a:spLocks/>
          </p:cNvSpPr>
          <p:nvPr/>
        </p:nvSpPr>
        <p:spPr bwMode="auto">
          <a:xfrm>
            <a:off x="9844417" y="4110223"/>
            <a:ext cx="4655806" cy="4657028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38475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10" name="AutoShape 4"/>
          <p:cNvSpPr>
            <a:spLocks/>
          </p:cNvSpPr>
          <p:nvPr/>
        </p:nvSpPr>
        <p:spPr bwMode="auto">
          <a:xfrm>
            <a:off x="11626520" y="5392030"/>
            <a:ext cx="2805468" cy="3312996"/>
          </a:xfrm>
          <a:custGeom>
            <a:avLst/>
            <a:gdLst>
              <a:gd name="T0" fmla="*/ 1820774 w 20511"/>
              <a:gd name="T1" fmla="*/ 2150269 h 21600"/>
              <a:gd name="T2" fmla="*/ 1820774 w 20511"/>
              <a:gd name="T3" fmla="*/ 2150269 h 21600"/>
              <a:gd name="T4" fmla="*/ 1820774 w 20511"/>
              <a:gd name="T5" fmla="*/ 2150269 h 21600"/>
              <a:gd name="T6" fmla="*/ 1820774 w 20511"/>
              <a:gd name="T7" fmla="*/ 21502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511" h="21600">
                <a:moveTo>
                  <a:pt x="0" y="17019"/>
                </a:moveTo>
                <a:lnTo>
                  <a:pt x="8317" y="21600"/>
                </a:lnTo>
                <a:cubicBezTo>
                  <a:pt x="8317" y="21600"/>
                  <a:pt x="21599" y="18552"/>
                  <a:pt x="20439" y="5212"/>
                </a:cubicBezTo>
                <a:lnTo>
                  <a:pt x="12207" y="0"/>
                </a:lnTo>
                <a:lnTo>
                  <a:pt x="0" y="17019"/>
                </a:lnTo>
                <a:close/>
              </a:path>
            </a:pathLst>
          </a:custGeom>
          <a:solidFill>
            <a:srgbClr val="2E425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1" name="AutoShape 5"/>
          <p:cNvSpPr>
            <a:spLocks/>
          </p:cNvSpPr>
          <p:nvPr/>
        </p:nvSpPr>
        <p:spPr bwMode="auto">
          <a:xfrm>
            <a:off x="10543556" y="4810767"/>
            <a:ext cx="3211490" cy="321149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42596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7" name="Picture 3" descr="E:\Design\flat icon\abacus8.png"/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4469" y="5360886"/>
            <a:ext cx="2155701" cy="215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6"/>
          <p:cNvSpPr>
            <a:spLocks/>
          </p:cNvSpPr>
          <p:nvPr/>
        </p:nvSpPr>
        <p:spPr bwMode="auto">
          <a:xfrm>
            <a:off x="9808531" y="4074949"/>
            <a:ext cx="4727576" cy="4727576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7C3B6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20" name="AutoShape 10"/>
          <p:cNvSpPr>
            <a:spLocks/>
          </p:cNvSpPr>
          <p:nvPr/>
        </p:nvSpPr>
        <p:spPr bwMode="auto">
          <a:xfrm>
            <a:off x="11676431" y="5344672"/>
            <a:ext cx="2849152" cy="3362882"/>
          </a:xfrm>
          <a:custGeom>
            <a:avLst/>
            <a:gdLst>
              <a:gd name="T0" fmla="*/ 1435030 w 20511"/>
              <a:gd name="T1" fmla="*/ 1693863 h 21600"/>
              <a:gd name="T2" fmla="*/ 1435030 w 20511"/>
              <a:gd name="T3" fmla="*/ 1693863 h 21600"/>
              <a:gd name="T4" fmla="*/ 1435030 w 20511"/>
              <a:gd name="T5" fmla="*/ 1693863 h 21600"/>
              <a:gd name="T6" fmla="*/ 1435030 w 20511"/>
              <a:gd name="T7" fmla="*/ 169386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511" h="21600">
                <a:moveTo>
                  <a:pt x="0" y="17019"/>
                </a:moveTo>
                <a:lnTo>
                  <a:pt x="8317" y="21599"/>
                </a:lnTo>
                <a:cubicBezTo>
                  <a:pt x="8317" y="21599"/>
                  <a:pt x="21599" y="18552"/>
                  <a:pt x="20439" y="5212"/>
                </a:cubicBezTo>
                <a:lnTo>
                  <a:pt x="12207" y="0"/>
                </a:lnTo>
                <a:lnTo>
                  <a:pt x="0" y="17019"/>
                </a:lnTo>
                <a:close/>
              </a:path>
            </a:pathLst>
          </a:custGeom>
          <a:solidFill>
            <a:srgbClr val="68345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" name="AutoShape 11"/>
          <p:cNvSpPr>
            <a:spLocks/>
          </p:cNvSpPr>
          <p:nvPr/>
        </p:nvSpPr>
        <p:spPr bwMode="auto">
          <a:xfrm>
            <a:off x="10523831" y="4790249"/>
            <a:ext cx="3258876" cy="3258876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8D447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defTabSz="584200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18288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2860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27432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200400" algn="ctr" defTabSz="58420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ctr" eaLnBrk="1">
              <a:defRPr/>
            </a:pPr>
            <a:endParaRPr lang="en-US" sz="4000" smtClea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pic>
        <p:nvPicPr>
          <p:cNvPr id="8" name="Picture 4" descr="E:\Design\flat icon\camera113.png"/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4593" y="5181961"/>
            <a:ext cx="2475452" cy="2475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utoShape 10"/>
          <p:cNvSpPr>
            <a:spLocks/>
          </p:cNvSpPr>
          <p:nvPr/>
        </p:nvSpPr>
        <p:spPr bwMode="auto">
          <a:xfrm>
            <a:off x="2758952" y="8780373"/>
            <a:ext cx="2592288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4800" b="1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Tracker</a:t>
            </a:r>
            <a:endParaRPr lang="en-US" sz="6000" b="1" dirty="0"/>
          </a:p>
        </p:txBody>
      </p:sp>
      <p:sp>
        <p:nvSpPr>
          <p:cNvPr id="16" name="AutoShape 10"/>
          <p:cNvSpPr>
            <a:spLocks/>
          </p:cNvSpPr>
          <p:nvPr/>
        </p:nvSpPr>
        <p:spPr bwMode="auto">
          <a:xfrm>
            <a:off x="9124319" y="8932773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4800" b="1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Counter</a:t>
            </a:r>
            <a:endParaRPr lang="en-US" sz="6000" b="1" dirty="0"/>
          </a:p>
        </p:txBody>
      </p:sp>
      <p:sp>
        <p:nvSpPr>
          <p:cNvPr id="17" name="AutoShape 10"/>
          <p:cNvSpPr>
            <a:spLocks/>
          </p:cNvSpPr>
          <p:nvPr/>
        </p:nvSpPr>
        <p:spPr bwMode="auto">
          <a:xfrm>
            <a:off x="18519476" y="8825009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4800" b="1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CCTV Safety</a:t>
            </a:r>
            <a:endParaRPr lang="en-US" sz="6000" b="1" dirty="0"/>
          </a:p>
        </p:txBody>
      </p:sp>
      <p:sp>
        <p:nvSpPr>
          <p:cNvPr id="5" name="Rectangle 4"/>
          <p:cNvSpPr/>
          <p:nvPr/>
        </p:nvSpPr>
        <p:spPr>
          <a:xfrm>
            <a:off x="7648078" y="1138367"/>
            <a:ext cx="9638985" cy="15081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eaLnBrk="1"/>
            <a:r>
              <a:rPr lang="id-ID" sz="92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Pengolahan Data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  <p:sp>
        <p:nvSpPr>
          <p:cNvPr id="24" name="AutoShape 10"/>
          <p:cNvSpPr>
            <a:spLocks/>
          </p:cNvSpPr>
          <p:nvPr/>
        </p:nvSpPr>
        <p:spPr bwMode="auto">
          <a:xfrm>
            <a:off x="963948" y="9954344"/>
            <a:ext cx="6182296" cy="3454400"/>
          </a:xfrm>
          <a:custGeom>
            <a:avLst/>
            <a:gdLst>
              <a:gd name="T0" fmla="*/ 3784600 w 21600"/>
              <a:gd name="T1" fmla="*/ 1727200 h 21600"/>
              <a:gd name="T2" fmla="*/ 3784600 w 21600"/>
              <a:gd name="T3" fmla="*/ 1727200 h 21600"/>
              <a:gd name="T4" fmla="*/ 3784600 w 21600"/>
              <a:gd name="T5" fmla="*/ 1727200 h 21600"/>
              <a:gd name="T6" fmla="*/ 3784600 w 21600"/>
              <a:gd name="T7" fmla="*/ 1727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marL="571500" indent="-571500" algn="l" eaLnBrk="1">
              <a:buFont typeface="Arial" panose="020B0604020202020204" pitchFamily="34" charset="0"/>
              <a:buChar char="•"/>
            </a:pPr>
            <a:r>
              <a:rPr lang="id-ID" sz="3600" b="1" dirty="0" smtClean="0">
                <a:solidFill>
                  <a:srgbClr val="008069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Tidak ada lagi menunggu</a:t>
            </a:r>
          </a:p>
          <a:p>
            <a:pPr marL="571500" indent="-571500" algn="l" eaLnBrk="1">
              <a:buFont typeface="Arial" panose="020B0604020202020204" pitchFamily="34" charset="0"/>
              <a:buChar char="•"/>
            </a:pPr>
            <a:endParaRPr lang="id-ID" sz="3600" dirty="0" smtClean="0">
              <a:solidFill>
                <a:srgbClr val="4D4D4D"/>
              </a:solidFill>
              <a:latin typeface="Lato Light" panose="020F0302020204030203" pitchFamily="34" charset="0"/>
              <a:ea typeface="Lato Light" panose="020F0302020204030203" pitchFamily="34" charset="0"/>
              <a:cs typeface="Lato Light" panose="020F0302020204030203" pitchFamily="34" charset="0"/>
              <a:sym typeface="Lato Light" panose="020F0302020204030203" pitchFamily="34" charset="0"/>
            </a:endParaRPr>
          </a:p>
          <a:p>
            <a:pPr marL="571500" indent="-571500" algn="l" eaLnBrk="1">
              <a:buFont typeface="Arial" panose="020B0604020202020204" pitchFamily="34" charset="0"/>
              <a:buChar char="•"/>
            </a:pPr>
            <a:r>
              <a:rPr lang="id-ID" sz="3600" dirty="0" smtClean="0">
                <a:solidFill>
                  <a:srgbClr val="4D4D4D"/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Optimalisasi </a:t>
            </a:r>
            <a:r>
              <a:rPr lang="id-ID" sz="3600" b="1" dirty="0" smtClean="0">
                <a:solidFill>
                  <a:srgbClr val="008069"/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penertiban ngetem</a:t>
            </a:r>
            <a:r>
              <a:rPr lang="id-ID" sz="3600" dirty="0" smtClean="0">
                <a:solidFill>
                  <a:srgbClr val="00B99D"/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 </a:t>
            </a:r>
            <a:r>
              <a:rPr lang="id-ID" sz="3600" dirty="0" smtClean="0">
                <a:solidFill>
                  <a:srgbClr val="4D4D4D"/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bagi polisi</a:t>
            </a:r>
            <a:endParaRPr lang="en-US" dirty="0"/>
          </a:p>
        </p:txBody>
      </p:sp>
      <p:sp>
        <p:nvSpPr>
          <p:cNvPr id="25" name="AutoShape 10"/>
          <p:cNvSpPr>
            <a:spLocks/>
          </p:cNvSpPr>
          <p:nvPr/>
        </p:nvSpPr>
        <p:spPr bwMode="auto">
          <a:xfrm>
            <a:off x="8983367" y="10202773"/>
            <a:ext cx="6182296" cy="3454400"/>
          </a:xfrm>
          <a:custGeom>
            <a:avLst/>
            <a:gdLst>
              <a:gd name="T0" fmla="*/ 3784600 w 21600"/>
              <a:gd name="T1" fmla="*/ 1727200 h 21600"/>
              <a:gd name="T2" fmla="*/ 3784600 w 21600"/>
              <a:gd name="T3" fmla="*/ 1727200 h 21600"/>
              <a:gd name="T4" fmla="*/ 3784600 w 21600"/>
              <a:gd name="T5" fmla="*/ 1727200 h 21600"/>
              <a:gd name="T6" fmla="*/ 3784600 w 21600"/>
              <a:gd name="T7" fmla="*/ 1727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marL="571500" indent="-571500" algn="l" eaLnBrk="1">
              <a:buFont typeface="Arial" panose="020B0604020202020204" pitchFamily="34" charset="0"/>
              <a:buChar char="•"/>
            </a:pPr>
            <a:r>
              <a:rPr lang="id-ID" sz="3600" b="1" dirty="0" smtClean="0">
                <a:solidFill>
                  <a:srgbClr val="008069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Mengoptimalkan persebaran angkutan </a:t>
            </a:r>
            <a:r>
              <a:rPr lang="id-ID" sz="36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di waktu-waktu peak</a:t>
            </a:r>
            <a:endParaRPr lang="id-ID" sz="3600" dirty="0">
              <a:solidFill>
                <a:srgbClr val="4D4D4D"/>
              </a:solidFill>
              <a:latin typeface="Lato Light" panose="020F0302020204030203" pitchFamily="34" charset="0"/>
              <a:ea typeface="Lato Light" panose="020F0302020204030203" pitchFamily="34" charset="0"/>
              <a:cs typeface="Lato Light" panose="020F0302020204030203" pitchFamily="34" charset="0"/>
              <a:sym typeface="Lato Light" panose="020F0302020204030203" pitchFamily="34" charset="0"/>
            </a:endParaRPr>
          </a:p>
          <a:p>
            <a:pPr marL="571500" indent="-571500" algn="l" eaLnBrk="1">
              <a:buFont typeface="Arial" panose="020B0604020202020204" pitchFamily="34" charset="0"/>
              <a:buChar char="•"/>
            </a:pPr>
            <a:r>
              <a:rPr lang="id-ID" sz="36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Mengetahui </a:t>
            </a:r>
            <a:r>
              <a:rPr lang="id-ID" sz="3600" b="1" dirty="0" smtClean="0">
                <a:solidFill>
                  <a:srgbClr val="008069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kepadatan </a:t>
            </a:r>
            <a:r>
              <a:rPr lang="id-ID" sz="36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jumlah  orang di angkutan umum</a:t>
            </a:r>
          </a:p>
        </p:txBody>
      </p:sp>
      <p:sp>
        <p:nvSpPr>
          <p:cNvPr id="26" name="AutoShape 10"/>
          <p:cNvSpPr>
            <a:spLocks/>
          </p:cNvSpPr>
          <p:nvPr/>
        </p:nvSpPr>
        <p:spPr bwMode="auto">
          <a:xfrm>
            <a:off x="17304568" y="9954344"/>
            <a:ext cx="6182296" cy="3454400"/>
          </a:xfrm>
          <a:custGeom>
            <a:avLst/>
            <a:gdLst>
              <a:gd name="T0" fmla="*/ 3784600 w 21600"/>
              <a:gd name="T1" fmla="*/ 1727200 h 21600"/>
              <a:gd name="T2" fmla="*/ 3784600 w 21600"/>
              <a:gd name="T3" fmla="*/ 1727200 h 21600"/>
              <a:gd name="T4" fmla="*/ 3784600 w 21600"/>
              <a:gd name="T5" fmla="*/ 1727200 h 21600"/>
              <a:gd name="T6" fmla="*/ 3784600 w 21600"/>
              <a:gd name="T7" fmla="*/ 1727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marL="571500" indent="-571500" algn="l" eaLnBrk="1">
              <a:buFont typeface="Arial" panose="020B0604020202020204" pitchFamily="34" charset="0"/>
              <a:buChar char="•"/>
            </a:pPr>
            <a:r>
              <a:rPr lang="id-ID" sz="36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Membantu polisi </a:t>
            </a:r>
            <a:r>
              <a:rPr lang="id-ID" sz="3600" b="1" dirty="0" smtClean="0">
                <a:solidFill>
                  <a:srgbClr val="008069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mengawasi keamanan</a:t>
            </a:r>
          </a:p>
          <a:p>
            <a:pPr marL="571500" indent="-571500" algn="l" eaLnBrk="1">
              <a:buFont typeface="Arial" panose="020B0604020202020204" pitchFamily="34" charset="0"/>
              <a:buChar char="•"/>
            </a:pPr>
            <a:r>
              <a:rPr lang="id-ID" sz="36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Mendukung pemerintah untuk </a:t>
            </a:r>
            <a:r>
              <a:rPr lang="id-ID" sz="3600" b="1" dirty="0" smtClean="0">
                <a:solidFill>
                  <a:srgbClr val="008069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menciptakan transportasi umum yang aman</a:t>
            </a:r>
          </a:p>
        </p:txBody>
      </p:sp>
    </p:spTree>
    <p:extLst>
      <p:ext uri="{BB962C8B-B14F-4D97-AF65-F5344CB8AC3E}">
        <p14:creationId xmlns:p14="http://schemas.microsoft.com/office/powerpoint/2010/main" val="170392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37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8088E-6 2.03704E-6 L -0.09373 0.0559 C -0.11333 0.0684 -0.14271 0.07558 -0.17352 0.07558 C -0.20856 0.07558 -0.2365 0.0684 -0.25604 0.0559 L -0.3497 2.03704E-6 " pathEditMode="relative" rAng="0" ptsTypes="FffFF">
                                      <p:cBhvr>
                                        <p:cTn id="24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82" y="377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6489E-6 5.55556E-7 L -0.0938 0.0559 C -0.1134 0.0684 -0.14271 0.07558 -0.17352 0.07558 C -0.20856 0.07558 -0.2365 0.0684 -0.25611 0.0559 L -0.34971 5.55556E-7 " pathEditMode="relative" rAng="0" ptsTypes="FffFF">
                                      <p:cBhvr>
                                        <p:cTn id="2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88" y="377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2558E-6 -1.66667E-6 L -0.09373 0.0559 C -0.11334 0.0684 -0.14271 0.07558 -0.17352 0.07558 C -0.20856 0.07558 -0.23651 0.0684 -0.25605 0.0559 L -0.34971 -1.66667E-6 " pathEditMode="relative" rAng="0" ptsTypes="FffFF">
                                      <p:cBhvr>
                                        <p:cTn id="28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82" y="377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8088E-6 2.03704E-6 L -0.09373 0.0559 C -0.11333 0.0684 -0.14271 0.07558 -0.17352 0.07558 C -0.20856 0.07558 -0.2365 0.0684 -0.25604 0.0559 L -0.3497 2.03704E-6 " pathEditMode="relative" rAng="0" ptsTypes="FffFF">
                                      <p:cBhvr>
                                        <p:cTn id="3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82" y="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50"/>
                            </p:stCondLst>
                            <p:childTnLst>
                              <p:par>
                                <p:cTn id="78" presetID="37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3773E-6 2.59259E-6 L 0.08734 0.0522 C 0.10564 0.06389 0.133 0.0706 0.16172 0.0706 C 0.19429 0.0706 0.22047 0.06389 0.23871 0.0522 L 0.32612 2.59259E-6 " pathEditMode="relative" rAng="0" ptsTypes="FffFF">
                                      <p:cBhvr>
                                        <p:cTn id="7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03" y="3530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3071E-6 -1.48148E-6 L 0.08735 0.0522 C 0.10565 0.06389 0.13301 0.0706 0.16173 0.0706 C 0.1943 0.0706 0.22048 0.06389 0.23872 0.0522 L 0.32613 -1.48148E-6 " pathEditMode="relative" rAng="0" ptsTypes="FffFF">
                                      <p:cBhvr>
                                        <p:cTn id="81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03" y="353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7776E-7 -2.77778E-6 L 0.08734 0.0522 C 0.10565 0.06389 0.133 0.0706 0.16173 0.0706 C 0.19429 0.0706 0.22048 0.06389 0.23872 0.0522 L 0.32612 -2.77778E-6 " pathEditMode="relative" rAng="0" ptsTypes="FffFF">
                                      <p:cBhvr>
                                        <p:cTn id="83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03" y="3530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2842E-6 1.48148E-6 L 0.08735 0.0522 C 0.10565 0.06389 0.133 0.0706 0.16173 0.0706 C 0.1943 0.0706 0.22048 0.06389 0.23872 0.0522 L 0.32613 1.48148E-6 " pathEditMode="relative" rAng="0" ptsTypes="FffFF">
                                      <p:cBhvr>
                                        <p:cTn id="8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03" y="35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75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9" grpId="0" animBg="1"/>
      <p:bldP spid="10" grpId="0" animBg="1"/>
      <p:bldP spid="11" grpId="0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15" grpId="0"/>
      <p:bldP spid="16" grpId="0"/>
      <p:bldP spid="17" grpId="0"/>
      <p:bldP spid="5" grpId="0"/>
      <p:bldP spid="24" grpId="0"/>
      <p:bldP spid="25" grpId="0"/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10"/>
          <p:cNvSpPr>
            <a:spLocks/>
          </p:cNvSpPr>
          <p:nvPr/>
        </p:nvSpPr>
        <p:spPr bwMode="auto">
          <a:xfrm>
            <a:off x="598712" y="4460396"/>
            <a:ext cx="23258584" cy="3600400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16600" b="1" dirty="0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Agen Informasi Berjalan</a:t>
            </a:r>
            <a:endParaRPr lang="en-US" sz="16600" b="1" dirty="0">
              <a:solidFill>
                <a:srgbClr val="4D4D4D"/>
              </a:solidFill>
              <a:latin typeface="Aleo" panose="020F0502020204030203" pitchFamily="34" charset="0"/>
              <a:ea typeface="Aleo Regular" charset="0"/>
              <a:cs typeface="Aleo Regular" charset="0"/>
              <a:sym typeface="Aleo Regula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74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496" y="2393504"/>
            <a:ext cx="8928992" cy="8928992"/>
          </a:xfrm>
          <a:prstGeom prst="rect">
            <a:avLst/>
          </a:prstGeom>
        </p:spPr>
      </p:pic>
      <p:sp>
        <p:nvSpPr>
          <p:cNvPr id="4" name="AutoShape 10"/>
          <p:cNvSpPr>
            <a:spLocks/>
          </p:cNvSpPr>
          <p:nvPr/>
        </p:nvSpPr>
        <p:spPr bwMode="auto">
          <a:xfrm>
            <a:off x="9158436" y="9900096"/>
            <a:ext cx="605790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4400" dirty="0" smtClean="0">
                <a:solidFill>
                  <a:srgbClr val="4D4D4D"/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www.transpeek.com</a:t>
            </a:r>
            <a:endParaRPr lang="en-US" dirty="0"/>
          </a:p>
        </p:txBody>
      </p:sp>
      <p:sp>
        <p:nvSpPr>
          <p:cNvPr id="5" name="AutoShape 10"/>
          <p:cNvSpPr>
            <a:spLocks/>
          </p:cNvSpPr>
          <p:nvPr/>
        </p:nvSpPr>
        <p:spPr bwMode="auto">
          <a:xfrm>
            <a:off x="9023648" y="11844312"/>
            <a:ext cx="6129908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3600" dirty="0" smtClean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Lato Light" panose="020F0302020204030203" pitchFamily="34" charset="0"/>
                <a:cs typeface="Lato Light" panose="020F0302020204030203" pitchFamily="34" charset="0"/>
                <a:sym typeface="Lato Light" panose="020F0302020204030203" pitchFamily="34" charset="0"/>
              </a:rPr>
              <a:t>cp: Fatia - 087887813822</a:t>
            </a:r>
            <a:endParaRPr lang="en-US" sz="4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191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utoShape 1"/>
          <p:cNvSpPr>
            <a:spLocks/>
          </p:cNvSpPr>
          <p:nvPr/>
        </p:nvSpPr>
        <p:spPr bwMode="auto">
          <a:xfrm>
            <a:off x="8724900" y="-90488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117" name="AutoShape 20"/>
          <p:cNvSpPr>
            <a:spLocks/>
          </p:cNvSpPr>
          <p:nvPr/>
        </p:nvSpPr>
        <p:spPr bwMode="auto">
          <a:xfrm>
            <a:off x="1379538" y="844550"/>
            <a:ext cx="14592300" cy="1511300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en-US" sz="92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Our team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9687504" y="4121696"/>
            <a:ext cx="4313808" cy="6597004"/>
            <a:chOff x="17346613" y="4037013"/>
            <a:chExt cx="4826000" cy="7380287"/>
          </a:xfrm>
        </p:grpSpPr>
        <p:sp>
          <p:nvSpPr>
            <p:cNvPr id="17410" name="AutoShape 2"/>
            <p:cNvSpPr>
              <a:spLocks/>
            </p:cNvSpPr>
            <p:nvPr/>
          </p:nvSpPr>
          <p:spPr bwMode="auto">
            <a:xfrm>
              <a:off x="17500600" y="4533900"/>
              <a:ext cx="4394200" cy="4394200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pic>
          <p:nvPicPr>
            <p:cNvPr id="4100" name="Picture 3" descr="person3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46613" y="4584700"/>
              <a:ext cx="4319587" cy="431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4109" name="AutoShape 12"/>
            <p:cNvSpPr>
              <a:spLocks/>
            </p:cNvSpPr>
            <p:nvPr/>
          </p:nvSpPr>
          <p:spPr bwMode="auto">
            <a:xfrm>
              <a:off x="17780000" y="9994900"/>
              <a:ext cx="3822700" cy="762000"/>
            </a:xfrm>
            <a:custGeom>
              <a:avLst/>
              <a:gdLst>
                <a:gd name="T0" fmla="*/ 1911350 w 21600"/>
                <a:gd name="T1" fmla="*/ 381000 h 21600"/>
                <a:gd name="T2" fmla="*/ 1911350 w 21600"/>
                <a:gd name="T3" fmla="*/ 381000 h 21600"/>
                <a:gd name="T4" fmla="*/ 1911350 w 21600"/>
                <a:gd name="T5" fmla="*/ 381000 h 21600"/>
                <a:gd name="T6" fmla="*/ 1911350 w 21600"/>
                <a:gd name="T7" fmla="*/ 3810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4000" b="1" dirty="0" smtClean="0">
                  <a:solidFill>
                    <a:srgbClr val="4D4D4D"/>
                  </a:solidFill>
                  <a:latin typeface="Aleo" panose="020F0502020204030203" pitchFamily="34" charset="0"/>
                  <a:sym typeface="Aleo Regular" charset="0"/>
                </a:rPr>
                <a:t>Putu Wira</a:t>
              </a:r>
              <a:endParaRPr lang="en-US" sz="5400" dirty="0"/>
            </a:p>
          </p:txBody>
        </p:sp>
        <p:sp>
          <p:nvSpPr>
            <p:cNvPr id="4110" name="AutoShape 13"/>
            <p:cNvSpPr>
              <a:spLocks/>
            </p:cNvSpPr>
            <p:nvPr/>
          </p:nvSpPr>
          <p:spPr bwMode="auto">
            <a:xfrm>
              <a:off x="17894300" y="10756900"/>
              <a:ext cx="3581400" cy="660400"/>
            </a:xfrm>
            <a:custGeom>
              <a:avLst/>
              <a:gdLst>
                <a:gd name="T0" fmla="*/ 1790700 w 21600"/>
                <a:gd name="T1" fmla="*/ 330200 h 21600"/>
                <a:gd name="T2" fmla="*/ 1790700 w 21600"/>
                <a:gd name="T3" fmla="*/ 330200 h 21600"/>
                <a:gd name="T4" fmla="*/ 1790700 w 21600"/>
                <a:gd name="T5" fmla="*/ 330200 h 21600"/>
                <a:gd name="T6" fmla="*/ 1790700 w 21600"/>
                <a:gd name="T7" fmla="*/ 3302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3200" dirty="0" smtClean="0">
                  <a:solidFill>
                    <a:srgbClr val="4D4D4D"/>
                  </a:solidFill>
                  <a:latin typeface="Lato Light" panose="020F0302020204030203" pitchFamily="34" charset="0"/>
                  <a:ea typeface="Lato Light" panose="020F0302020204030203" pitchFamily="34" charset="0"/>
                  <a:cs typeface="Lato Light" panose="020F0302020204030203" pitchFamily="34" charset="0"/>
                  <a:sym typeface="Lato Light" panose="020F0302020204030203" pitchFamily="34" charset="0"/>
                </a:rPr>
                <a:t>Web Developer</a:t>
              </a:r>
              <a:endParaRPr lang="en-US" sz="5400" dirty="0"/>
            </a:p>
          </p:txBody>
        </p:sp>
        <p:sp>
          <p:nvSpPr>
            <p:cNvPr id="17425" name="AutoShape 17"/>
            <p:cNvSpPr>
              <a:spLocks/>
            </p:cNvSpPr>
            <p:nvPr/>
          </p:nvSpPr>
          <p:spPr bwMode="auto">
            <a:xfrm>
              <a:off x="20496213" y="4037013"/>
              <a:ext cx="1676400" cy="16779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7C3B6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4115" name="AutoShape 18"/>
            <p:cNvSpPr>
              <a:spLocks/>
            </p:cNvSpPr>
            <p:nvPr/>
          </p:nvSpPr>
          <p:spPr bwMode="auto">
            <a:xfrm>
              <a:off x="21158200" y="4483100"/>
              <a:ext cx="1009650" cy="1192213"/>
            </a:xfrm>
            <a:custGeom>
              <a:avLst/>
              <a:gdLst>
                <a:gd name="T0" fmla="*/ 504800 w 20511"/>
                <a:gd name="T1" fmla="*/ 596107 h 21600"/>
                <a:gd name="T2" fmla="*/ 504800 w 20511"/>
                <a:gd name="T3" fmla="*/ 596107 h 21600"/>
                <a:gd name="T4" fmla="*/ 504800 w 20511"/>
                <a:gd name="T5" fmla="*/ 596107 h 21600"/>
                <a:gd name="T6" fmla="*/ 504800 w 20511"/>
                <a:gd name="T7" fmla="*/ 59610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511" h="21600">
                  <a:moveTo>
                    <a:pt x="0" y="17019"/>
                  </a:moveTo>
                  <a:lnTo>
                    <a:pt x="8317" y="21600"/>
                  </a:lnTo>
                  <a:cubicBezTo>
                    <a:pt x="8317" y="21600"/>
                    <a:pt x="21600" y="18552"/>
                    <a:pt x="20439" y="5212"/>
                  </a:cubicBezTo>
                  <a:lnTo>
                    <a:pt x="12207" y="0"/>
                  </a:lnTo>
                  <a:lnTo>
                    <a:pt x="0" y="17019"/>
                  </a:lnTo>
                  <a:close/>
                </a:path>
              </a:pathLst>
            </a:custGeom>
            <a:solidFill>
              <a:srgbClr val="68345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17427" name="AutoShape 19"/>
            <p:cNvSpPr>
              <a:spLocks/>
            </p:cNvSpPr>
            <p:nvPr/>
          </p:nvSpPr>
          <p:spPr bwMode="auto">
            <a:xfrm>
              <a:off x="20750213" y="4291013"/>
              <a:ext cx="1157287" cy="11572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8D447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17430" name="AutoShape 22"/>
            <p:cNvSpPr>
              <a:spLocks/>
            </p:cNvSpPr>
            <p:nvPr/>
          </p:nvSpPr>
          <p:spPr bwMode="auto">
            <a:xfrm>
              <a:off x="20929600" y="4445000"/>
              <a:ext cx="836613" cy="717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18851"/>
                  </a:moveTo>
                  <a:lnTo>
                    <a:pt x="0" y="18851"/>
                  </a:lnTo>
                  <a:lnTo>
                    <a:pt x="0" y="21599"/>
                  </a:lnTo>
                  <a:lnTo>
                    <a:pt x="21599" y="21599"/>
                  </a:lnTo>
                  <a:cubicBezTo>
                    <a:pt x="21599" y="21599"/>
                    <a:pt x="21599" y="18851"/>
                    <a:pt x="21599" y="18851"/>
                  </a:cubicBezTo>
                  <a:close/>
                  <a:moveTo>
                    <a:pt x="19950" y="17182"/>
                  </a:moveTo>
                  <a:lnTo>
                    <a:pt x="16427" y="17182"/>
                  </a:lnTo>
                  <a:lnTo>
                    <a:pt x="16427" y="12871"/>
                  </a:lnTo>
                  <a:lnTo>
                    <a:pt x="19950" y="12871"/>
                  </a:lnTo>
                  <a:cubicBezTo>
                    <a:pt x="19950" y="12871"/>
                    <a:pt x="19950" y="17182"/>
                    <a:pt x="19950" y="17182"/>
                  </a:cubicBezTo>
                  <a:close/>
                  <a:moveTo>
                    <a:pt x="15021" y="17182"/>
                  </a:moveTo>
                  <a:lnTo>
                    <a:pt x="11498" y="17182"/>
                  </a:lnTo>
                  <a:lnTo>
                    <a:pt x="11498" y="5221"/>
                  </a:lnTo>
                  <a:lnTo>
                    <a:pt x="15021" y="5221"/>
                  </a:lnTo>
                  <a:cubicBezTo>
                    <a:pt x="15021" y="5221"/>
                    <a:pt x="15021" y="17182"/>
                    <a:pt x="15021" y="17182"/>
                  </a:cubicBezTo>
                  <a:close/>
                  <a:moveTo>
                    <a:pt x="10093" y="17182"/>
                  </a:moveTo>
                  <a:lnTo>
                    <a:pt x="6571" y="17182"/>
                  </a:lnTo>
                  <a:lnTo>
                    <a:pt x="6571" y="0"/>
                  </a:lnTo>
                  <a:lnTo>
                    <a:pt x="10093" y="0"/>
                  </a:lnTo>
                  <a:cubicBezTo>
                    <a:pt x="10093" y="0"/>
                    <a:pt x="10093" y="17182"/>
                    <a:pt x="10093" y="17182"/>
                  </a:cubicBezTo>
                  <a:close/>
                  <a:moveTo>
                    <a:pt x="5165" y="17182"/>
                  </a:moveTo>
                  <a:lnTo>
                    <a:pt x="1643" y="17182"/>
                  </a:lnTo>
                  <a:lnTo>
                    <a:pt x="1643" y="8692"/>
                  </a:lnTo>
                  <a:lnTo>
                    <a:pt x="5165" y="8692"/>
                  </a:lnTo>
                  <a:cubicBezTo>
                    <a:pt x="5165" y="8692"/>
                    <a:pt x="5165" y="17182"/>
                    <a:pt x="5165" y="171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>
              <a:lvl1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300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4788665" y="4121696"/>
            <a:ext cx="4388112" cy="6685857"/>
            <a:chOff x="17263487" y="4037013"/>
            <a:chExt cx="4909126" cy="7479690"/>
          </a:xfrm>
        </p:grpSpPr>
        <p:sp>
          <p:nvSpPr>
            <p:cNvPr id="51" name="AutoShape 2"/>
            <p:cNvSpPr>
              <a:spLocks/>
            </p:cNvSpPr>
            <p:nvPr/>
          </p:nvSpPr>
          <p:spPr bwMode="auto">
            <a:xfrm>
              <a:off x="17500600" y="4533900"/>
              <a:ext cx="4394200" cy="4394200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pic>
          <p:nvPicPr>
            <p:cNvPr id="52" name="Picture 3" descr="person3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46613" y="4584700"/>
              <a:ext cx="4319587" cy="431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53" name="AutoShape 12"/>
            <p:cNvSpPr>
              <a:spLocks/>
            </p:cNvSpPr>
            <p:nvPr/>
          </p:nvSpPr>
          <p:spPr bwMode="auto">
            <a:xfrm>
              <a:off x="17780000" y="9994900"/>
              <a:ext cx="3822700" cy="762000"/>
            </a:xfrm>
            <a:custGeom>
              <a:avLst/>
              <a:gdLst>
                <a:gd name="T0" fmla="*/ 1911350 w 21600"/>
                <a:gd name="T1" fmla="*/ 381000 h 21600"/>
                <a:gd name="T2" fmla="*/ 1911350 w 21600"/>
                <a:gd name="T3" fmla="*/ 381000 h 21600"/>
                <a:gd name="T4" fmla="*/ 1911350 w 21600"/>
                <a:gd name="T5" fmla="*/ 381000 h 21600"/>
                <a:gd name="T6" fmla="*/ 1911350 w 21600"/>
                <a:gd name="T7" fmla="*/ 3810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4000" b="1" dirty="0" smtClean="0">
                  <a:solidFill>
                    <a:srgbClr val="4D4D4D"/>
                  </a:solidFill>
                  <a:latin typeface="Aleo" panose="020F0502020204030203" pitchFamily="34" charset="0"/>
                  <a:sym typeface="Aleo Regular" charset="0"/>
                </a:rPr>
                <a:t>Irene Yulinda</a:t>
              </a:r>
              <a:endParaRPr lang="en-US" sz="5400" dirty="0"/>
            </a:p>
          </p:txBody>
        </p:sp>
        <p:sp>
          <p:nvSpPr>
            <p:cNvPr id="54" name="AutoShape 13"/>
            <p:cNvSpPr>
              <a:spLocks/>
            </p:cNvSpPr>
            <p:nvPr/>
          </p:nvSpPr>
          <p:spPr bwMode="auto">
            <a:xfrm>
              <a:off x="17263487" y="10657498"/>
              <a:ext cx="4843027" cy="859205"/>
            </a:xfrm>
            <a:custGeom>
              <a:avLst/>
              <a:gdLst>
                <a:gd name="T0" fmla="*/ 1790700 w 21600"/>
                <a:gd name="T1" fmla="*/ 330200 h 21600"/>
                <a:gd name="T2" fmla="*/ 1790700 w 21600"/>
                <a:gd name="T3" fmla="*/ 330200 h 21600"/>
                <a:gd name="T4" fmla="*/ 1790700 w 21600"/>
                <a:gd name="T5" fmla="*/ 330200 h 21600"/>
                <a:gd name="T6" fmla="*/ 1790700 w 21600"/>
                <a:gd name="T7" fmla="*/ 3302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3200" dirty="0" smtClean="0">
                  <a:solidFill>
                    <a:srgbClr val="4D4D4D"/>
                  </a:solidFill>
                  <a:latin typeface="Lato Light" panose="020F0302020204030203" pitchFamily="34" charset="0"/>
                  <a:ea typeface="Lato Light" panose="020F0302020204030203" pitchFamily="34" charset="0"/>
                  <a:cs typeface="Lato Light" panose="020F0302020204030203" pitchFamily="34" charset="0"/>
                  <a:sym typeface="Lato Light" panose="020F0302020204030203" pitchFamily="34" charset="0"/>
                </a:rPr>
                <a:t>Electrical Designer</a:t>
              </a:r>
              <a:endParaRPr lang="en-US" sz="5400" dirty="0"/>
            </a:p>
          </p:txBody>
        </p:sp>
        <p:sp>
          <p:nvSpPr>
            <p:cNvPr id="55" name="AutoShape 17"/>
            <p:cNvSpPr>
              <a:spLocks/>
            </p:cNvSpPr>
            <p:nvPr/>
          </p:nvSpPr>
          <p:spPr bwMode="auto">
            <a:xfrm>
              <a:off x="20496213" y="4037013"/>
              <a:ext cx="1676400" cy="16779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7C3B6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56" name="AutoShape 18"/>
            <p:cNvSpPr>
              <a:spLocks/>
            </p:cNvSpPr>
            <p:nvPr/>
          </p:nvSpPr>
          <p:spPr bwMode="auto">
            <a:xfrm>
              <a:off x="21158200" y="4483100"/>
              <a:ext cx="1009650" cy="1192213"/>
            </a:xfrm>
            <a:custGeom>
              <a:avLst/>
              <a:gdLst>
                <a:gd name="T0" fmla="*/ 504800 w 20511"/>
                <a:gd name="T1" fmla="*/ 596107 h 21600"/>
                <a:gd name="T2" fmla="*/ 504800 w 20511"/>
                <a:gd name="T3" fmla="*/ 596107 h 21600"/>
                <a:gd name="T4" fmla="*/ 504800 w 20511"/>
                <a:gd name="T5" fmla="*/ 596107 h 21600"/>
                <a:gd name="T6" fmla="*/ 504800 w 20511"/>
                <a:gd name="T7" fmla="*/ 59610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511" h="21600">
                  <a:moveTo>
                    <a:pt x="0" y="17019"/>
                  </a:moveTo>
                  <a:lnTo>
                    <a:pt x="8317" y="21600"/>
                  </a:lnTo>
                  <a:cubicBezTo>
                    <a:pt x="8317" y="21600"/>
                    <a:pt x="21600" y="18552"/>
                    <a:pt x="20439" y="5212"/>
                  </a:cubicBezTo>
                  <a:lnTo>
                    <a:pt x="12207" y="0"/>
                  </a:lnTo>
                  <a:lnTo>
                    <a:pt x="0" y="17019"/>
                  </a:lnTo>
                  <a:close/>
                </a:path>
              </a:pathLst>
            </a:custGeom>
            <a:solidFill>
              <a:srgbClr val="68345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57" name="AutoShape 19"/>
            <p:cNvSpPr>
              <a:spLocks/>
            </p:cNvSpPr>
            <p:nvPr/>
          </p:nvSpPr>
          <p:spPr bwMode="auto">
            <a:xfrm>
              <a:off x="20750213" y="4291013"/>
              <a:ext cx="1157287" cy="11572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8D447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58" name="AutoShape 22"/>
            <p:cNvSpPr>
              <a:spLocks/>
            </p:cNvSpPr>
            <p:nvPr/>
          </p:nvSpPr>
          <p:spPr bwMode="auto">
            <a:xfrm>
              <a:off x="20929600" y="4445000"/>
              <a:ext cx="836613" cy="717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18851"/>
                  </a:moveTo>
                  <a:lnTo>
                    <a:pt x="0" y="18851"/>
                  </a:lnTo>
                  <a:lnTo>
                    <a:pt x="0" y="21599"/>
                  </a:lnTo>
                  <a:lnTo>
                    <a:pt x="21599" y="21599"/>
                  </a:lnTo>
                  <a:cubicBezTo>
                    <a:pt x="21599" y="21599"/>
                    <a:pt x="21599" y="18851"/>
                    <a:pt x="21599" y="18851"/>
                  </a:cubicBezTo>
                  <a:close/>
                  <a:moveTo>
                    <a:pt x="19950" y="17182"/>
                  </a:moveTo>
                  <a:lnTo>
                    <a:pt x="16427" y="17182"/>
                  </a:lnTo>
                  <a:lnTo>
                    <a:pt x="16427" y="12871"/>
                  </a:lnTo>
                  <a:lnTo>
                    <a:pt x="19950" y="12871"/>
                  </a:lnTo>
                  <a:cubicBezTo>
                    <a:pt x="19950" y="12871"/>
                    <a:pt x="19950" y="17182"/>
                    <a:pt x="19950" y="17182"/>
                  </a:cubicBezTo>
                  <a:close/>
                  <a:moveTo>
                    <a:pt x="15021" y="17182"/>
                  </a:moveTo>
                  <a:lnTo>
                    <a:pt x="11498" y="17182"/>
                  </a:lnTo>
                  <a:lnTo>
                    <a:pt x="11498" y="5221"/>
                  </a:lnTo>
                  <a:lnTo>
                    <a:pt x="15021" y="5221"/>
                  </a:lnTo>
                  <a:cubicBezTo>
                    <a:pt x="15021" y="5221"/>
                    <a:pt x="15021" y="17182"/>
                    <a:pt x="15021" y="17182"/>
                  </a:cubicBezTo>
                  <a:close/>
                  <a:moveTo>
                    <a:pt x="10093" y="17182"/>
                  </a:moveTo>
                  <a:lnTo>
                    <a:pt x="6571" y="17182"/>
                  </a:lnTo>
                  <a:lnTo>
                    <a:pt x="6571" y="0"/>
                  </a:lnTo>
                  <a:lnTo>
                    <a:pt x="10093" y="0"/>
                  </a:lnTo>
                  <a:cubicBezTo>
                    <a:pt x="10093" y="0"/>
                    <a:pt x="10093" y="17182"/>
                    <a:pt x="10093" y="17182"/>
                  </a:cubicBezTo>
                  <a:close/>
                  <a:moveTo>
                    <a:pt x="5165" y="17182"/>
                  </a:moveTo>
                  <a:lnTo>
                    <a:pt x="1643" y="17182"/>
                  </a:lnTo>
                  <a:lnTo>
                    <a:pt x="1643" y="8692"/>
                  </a:lnTo>
                  <a:lnTo>
                    <a:pt x="5165" y="8692"/>
                  </a:lnTo>
                  <a:cubicBezTo>
                    <a:pt x="5165" y="8692"/>
                    <a:pt x="5165" y="17182"/>
                    <a:pt x="5165" y="171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>
              <a:lvl1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300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0067673" y="4121696"/>
            <a:ext cx="4313808" cy="6597004"/>
            <a:chOff x="17346613" y="4037013"/>
            <a:chExt cx="4826000" cy="7380287"/>
          </a:xfrm>
        </p:grpSpPr>
        <p:sp>
          <p:nvSpPr>
            <p:cNvPr id="60" name="AutoShape 2"/>
            <p:cNvSpPr>
              <a:spLocks/>
            </p:cNvSpPr>
            <p:nvPr/>
          </p:nvSpPr>
          <p:spPr bwMode="auto">
            <a:xfrm>
              <a:off x="17500600" y="4533900"/>
              <a:ext cx="4394200" cy="4394200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pic>
          <p:nvPicPr>
            <p:cNvPr id="61" name="Picture 3" descr="person3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46613" y="4584700"/>
              <a:ext cx="4319587" cy="431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62" name="AutoShape 12"/>
            <p:cNvSpPr>
              <a:spLocks/>
            </p:cNvSpPr>
            <p:nvPr/>
          </p:nvSpPr>
          <p:spPr bwMode="auto">
            <a:xfrm>
              <a:off x="17346613" y="9994900"/>
              <a:ext cx="4821235" cy="762000"/>
            </a:xfrm>
            <a:custGeom>
              <a:avLst/>
              <a:gdLst>
                <a:gd name="T0" fmla="*/ 1911350 w 21600"/>
                <a:gd name="T1" fmla="*/ 381000 h 21600"/>
                <a:gd name="T2" fmla="*/ 1911350 w 21600"/>
                <a:gd name="T3" fmla="*/ 381000 h 21600"/>
                <a:gd name="T4" fmla="*/ 1911350 w 21600"/>
                <a:gd name="T5" fmla="*/ 381000 h 21600"/>
                <a:gd name="T6" fmla="*/ 1911350 w 21600"/>
                <a:gd name="T7" fmla="*/ 3810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4000" b="1" dirty="0" smtClean="0">
                  <a:solidFill>
                    <a:srgbClr val="4D4D4D"/>
                  </a:solidFill>
                  <a:latin typeface="Aleo" panose="020F0502020204030203" pitchFamily="34" charset="0"/>
                  <a:ea typeface="Aleo Regular" charset="0"/>
                  <a:cs typeface="Aleo Regular" charset="0"/>
                  <a:sym typeface="Aleo Regular" charset="0"/>
                </a:rPr>
                <a:t>Fatia Kusuma D.</a:t>
              </a:r>
              <a:endParaRPr lang="en-US" sz="5400" dirty="0"/>
            </a:p>
          </p:txBody>
        </p:sp>
        <p:sp>
          <p:nvSpPr>
            <p:cNvPr id="63" name="AutoShape 13"/>
            <p:cNvSpPr>
              <a:spLocks/>
            </p:cNvSpPr>
            <p:nvPr/>
          </p:nvSpPr>
          <p:spPr bwMode="auto">
            <a:xfrm>
              <a:off x="17894300" y="10756900"/>
              <a:ext cx="3581400" cy="660400"/>
            </a:xfrm>
            <a:custGeom>
              <a:avLst/>
              <a:gdLst>
                <a:gd name="T0" fmla="*/ 1790700 w 21600"/>
                <a:gd name="T1" fmla="*/ 330200 h 21600"/>
                <a:gd name="T2" fmla="*/ 1790700 w 21600"/>
                <a:gd name="T3" fmla="*/ 330200 h 21600"/>
                <a:gd name="T4" fmla="*/ 1790700 w 21600"/>
                <a:gd name="T5" fmla="*/ 330200 h 21600"/>
                <a:gd name="T6" fmla="*/ 1790700 w 21600"/>
                <a:gd name="T7" fmla="*/ 3302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3200" dirty="0" smtClean="0">
                  <a:solidFill>
                    <a:srgbClr val="4D4D4D"/>
                  </a:solidFill>
                  <a:latin typeface="Lato Light" panose="020F0302020204030203" pitchFamily="34" charset="0"/>
                  <a:ea typeface="Lato Light" panose="020F0302020204030203" pitchFamily="34" charset="0"/>
                  <a:cs typeface="Lato Light" panose="020F0302020204030203" pitchFamily="34" charset="0"/>
                  <a:sym typeface="Lato Light" panose="020F0302020204030203" pitchFamily="34" charset="0"/>
                </a:rPr>
                <a:t>Project Manager</a:t>
              </a:r>
              <a:endParaRPr lang="en-US" sz="5400" dirty="0"/>
            </a:p>
          </p:txBody>
        </p:sp>
        <p:sp>
          <p:nvSpPr>
            <p:cNvPr id="64" name="AutoShape 17"/>
            <p:cNvSpPr>
              <a:spLocks/>
            </p:cNvSpPr>
            <p:nvPr/>
          </p:nvSpPr>
          <p:spPr bwMode="auto">
            <a:xfrm>
              <a:off x="20496213" y="4037013"/>
              <a:ext cx="1676400" cy="16779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7C3B6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65" name="AutoShape 18"/>
            <p:cNvSpPr>
              <a:spLocks/>
            </p:cNvSpPr>
            <p:nvPr/>
          </p:nvSpPr>
          <p:spPr bwMode="auto">
            <a:xfrm>
              <a:off x="21158200" y="4483100"/>
              <a:ext cx="1009650" cy="1192213"/>
            </a:xfrm>
            <a:custGeom>
              <a:avLst/>
              <a:gdLst>
                <a:gd name="T0" fmla="*/ 504800 w 20511"/>
                <a:gd name="T1" fmla="*/ 596107 h 21600"/>
                <a:gd name="T2" fmla="*/ 504800 w 20511"/>
                <a:gd name="T3" fmla="*/ 596107 h 21600"/>
                <a:gd name="T4" fmla="*/ 504800 w 20511"/>
                <a:gd name="T5" fmla="*/ 596107 h 21600"/>
                <a:gd name="T6" fmla="*/ 504800 w 20511"/>
                <a:gd name="T7" fmla="*/ 59610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511" h="21600">
                  <a:moveTo>
                    <a:pt x="0" y="17019"/>
                  </a:moveTo>
                  <a:lnTo>
                    <a:pt x="8317" y="21600"/>
                  </a:lnTo>
                  <a:cubicBezTo>
                    <a:pt x="8317" y="21600"/>
                    <a:pt x="21600" y="18552"/>
                    <a:pt x="20439" y="5212"/>
                  </a:cubicBezTo>
                  <a:lnTo>
                    <a:pt x="12207" y="0"/>
                  </a:lnTo>
                  <a:lnTo>
                    <a:pt x="0" y="17019"/>
                  </a:lnTo>
                  <a:close/>
                </a:path>
              </a:pathLst>
            </a:custGeom>
            <a:solidFill>
              <a:srgbClr val="68345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66" name="AutoShape 19"/>
            <p:cNvSpPr>
              <a:spLocks/>
            </p:cNvSpPr>
            <p:nvPr/>
          </p:nvSpPr>
          <p:spPr bwMode="auto">
            <a:xfrm>
              <a:off x="20750213" y="4291013"/>
              <a:ext cx="1157287" cy="11572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8D447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67" name="AutoShape 22"/>
            <p:cNvSpPr>
              <a:spLocks/>
            </p:cNvSpPr>
            <p:nvPr/>
          </p:nvSpPr>
          <p:spPr bwMode="auto">
            <a:xfrm>
              <a:off x="20929600" y="4445000"/>
              <a:ext cx="836613" cy="717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18851"/>
                  </a:moveTo>
                  <a:lnTo>
                    <a:pt x="0" y="18851"/>
                  </a:lnTo>
                  <a:lnTo>
                    <a:pt x="0" y="21599"/>
                  </a:lnTo>
                  <a:lnTo>
                    <a:pt x="21599" y="21599"/>
                  </a:lnTo>
                  <a:cubicBezTo>
                    <a:pt x="21599" y="21599"/>
                    <a:pt x="21599" y="18851"/>
                    <a:pt x="21599" y="18851"/>
                  </a:cubicBezTo>
                  <a:close/>
                  <a:moveTo>
                    <a:pt x="19950" y="17182"/>
                  </a:moveTo>
                  <a:lnTo>
                    <a:pt x="16427" y="17182"/>
                  </a:lnTo>
                  <a:lnTo>
                    <a:pt x="16427" y="12871"/>
                  </a:lnTo>
                  <a:lnTo>
                    <a:pt x="19950" y="12871"/>
                  </a:lnTo>
                  <a:cubicBezTo>
                    <a:pt x="19950" y="12871"/>
                    <a:pt x="19950" y="17182"/>
                    <a:pt x="19950" y="17182"/>
                  </a:cubicBezTo>
                  <a:close/>
                  <a:moveTo>
                    <a:pt x="15021" y="17182"/>
                  </a:moveTo>
                  <a:lnTo>
                    <a:pt x="11498" y="17182"/>
                  </a:lnTo>
                  <a:lnTo>
                    <a:pt x="11498" y="5221"/>
                  </a:lnTo>
                  <a:lnTo>
                    <a:pt x="15021" y="5221"/>
                  </a:lnTo>
                  <a:cubicBezTo>
                    <a:pt x="15021" y="5221"/>
                    <a:pt x="15021" y="17182"/>
                    <a:pt x="15021" y="17182"/>
                  </a:cubicBezTo>
                  <a:close/>
                  <a:moveTo>
                    <a:pt x="10093" y="17182"/>
                  </a:moveTo>
                  <a:lnTo>
                    <a:pt x="6571" y="17182"/>
                  </a:lnTo>
                  <a:lnTo>
                    <a:pt x="6571" y="0"/>
                  </a:lnTo>
                  <a:lnTo>
                    <a:pt x="10093" y="0"/>
                  </a:lnTo>
                  <a:cubicBezTo>
                    <a:pt x="10093" y="0"/>
                    <a:pt x="10093" y="17182"/>
                    <a:pt x="10093" y="17182"/>
                  </a:cubicBezTo>
                  <a:close/>
                  <a:moveTo>
                    <a:pt x="5165" y="17182"/>
                  </a:moveTo>
                  <a:lnTo>
                    <a:pt x="1643" y="17182"/>
                  </a:lnTo>
                  <a:lnTo>
                    <a:pt x="1643" y="8692"/>
                  </a:lnTo>
                  <a:lnTo>
                    <a:pt x="5165" y="8692"/>
                  </a:lnTo>
                  <a:cubicBezTo>
                    <a:pt x="5165" y="8692"/>
                    <a:pt x="5165" y="17182"/>
                    <a:pt x="5165" y="171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>
              <a:lvl1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300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5233463" y="4121696"/>
            <a:ext cx="4431586" cy="6597004"/>
            <a:chOff x="17214851" y="4037013"/>
            <a:chExt cx="4957762" cy="7380287"/>
          </a:xfrm>
        </p:grpSpPr>
        <p:sp>
          <p:nvSpPr>
            <p:cNvPr id="69" name="AutoShape 2"/>
            <p:cNvSpPr>
              <a:spLocks/>
            </p:cNvSpPr>
            <p:nvPr/>
          </p:nvSpPr>
          <p:spPr bwMode="auto">
            <a:xfrm>
              <a:off x="17500600" y="4533900"/>
              <a:ext cx="4394200" cy="4394200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pic>
          <p:nvPicPr>
            <p:cNvPr id="70" name="Picture 3" descr="person3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46613" y="4584700"/>
              <a:ext cx="4319587" cy="431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71" name="AutoShape 12"/>
            <p:cNvSpPr>
              <a:spLocks/>
            </p:cNvSpPr>
            <p:nvPr/>
          </p:nvSpPr>
          <p:spPr bwMode="auto">
            <a:xfrm>
              <a:off x="17214851" y="9994900"/>
              <a:ext cx="4952999" cy="762000"/>
            </a:xfrm>
            <a:custGeom>
              <a:avLst/>
              <a:gdLst>
                <a:gd name="T0" fmla="*/ 1911350 w 21600"/>
                <a:gd name="T1" fmla="*/ 381000 h 21600"/>
                <a:gd name="T2" fmla="*/ 1911350 w 21600"/>
                <a:gd name="T3" fmla="*/ 381000 h 21600"/>
                <a:gd name="T4" fmla="*/ 1911350 w 21600"/>
                <a:gd name="T5" fmla="*/ 381000 h 21600"/>
                <a:gd name="T6" fmla="*/ 1911350 w 21600"/>
                <a:gd name="T7" fmla="*/ 3810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4000" b="1" dirty="0" smtClean="0">
                  <a:solidFill>
                    <a:srgbClr val="4D4D4D"/>
                  </a:solidFill>
                  <a:latin typeface="Aleo" panose="020F0502020204030203" pitchFamily="34" charset="0"/>
                  <a:sym typeface="Aleo Regular" charset="0"/>
                </a:rPr>
                <a:t>M. Firza Pratama</a:t>
              </a:r>
              <a:endParaRPr lang="en-US" sz="5400" dirty="0"/>
            </a:p>
          </p:txBody>
        </p:sp>
        <p:sp>
          <p:nvSpPr>
            <p:cNvPr id="72" name="AutoShape 13"/>
            <p:cNvSpPr>
              <a:spLocks/>
            </p:cNvSpPr>
            <p:nvPr/>
          </p:nvSpPr>
          <p:spPr bwMode="auto">
            <a:xfrm>
              <a:off x="17894300" y="10756900"/>
              <a:ext cx="3581400" cy="660400"/>
            </a:xfrm>
            <a:custGeom>
              <a:avLst/>
              <a:gdLst>
                <a:gd name="T0" fmla="*/ 1790700 w 21600"/>
                <a:gd name="T1" fmla="*/ 330200 h 21600"/>
                <a:gd name="T2" fmla="*/ 1790700 w 21600"/>
                <a:gd name="T3" fmla="*/ 330200 h 21600"/>
                <a:gd name="T4" fmla="*/ 1790700 w 21600"/>
                <a:gd name="T5" fmla="*/ 330200 h 21600"/>
                <a:gd name="T6" fmla="*/ 1790700 w 21600"/>
                <a:gd name="T7" fmla="*/ 3302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3200" dirty="0" smtClean="0">
                  <a:solidFill>
                    <a:srgbClr val="4D4D4D"/>
                  </a:solidFill>
                  <a:latin typeface="Lato Light" panose="020F0302020204030203" pitchFamily="34" charset="0"/>
                  <a:ea typeface="Lato Light" panose="020F0302020204030203" pitchFamily="34" charset="0"/>
                  <a:cs typeface="Lato Light" panose="020F0302020204030203" pitchFamily="34" charset="0"/>
                  <a:sym typeface="Lato Light" panose="020F0302020204030203" pitchFamily="34" charset="0"/>
                </a:rPr>
                <a:t>aaa</a:t>
              </a:r>
              <a:endParaRPr lang="en-US" sz="5400" dirty="0"/>
            </a:p>
          </p:txBody>
        </p:sp>
        <p:sp>
          <p:nvSpPr>
            <p:cNvPr id="73" name="AutoShape 17"/>
            <p:cNvSpPr>
              <a:spLocks/>
            </p:cNvSpPr>
            <p:nvPr/>
          </p:nvSpPr>
          <p:spPr bwMode="auto">
            <a:xfrm>
              <a:off x="20496213" y="4037013"/>
              <a:ext cx="1676400" cy="16779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7C3B6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74" name="AutoShape 18"/>
            <p:cNvSpPr>
              <a:spLocks/>
            </p:cNvSpPr>
            <p:nvPr/>
          </p:nvSpPr>
          <p:spPr bwMode="auto">
            <a:xfrm>
              <a:off x="21158200" y="4483100"/>
              <a:ext cx="1009650" cy="1192213"/>
            </a:xfrm>
            <a:custGeom>
              <a:avLst/>
              <a:gdLst>
                <a:gd name="T0" fmla="*/ 504800 w 20511"/>
                <a:gd name="T1" fmla="*/ 596107 h 21600"/>
                <a:gd name="T2" fmla="*/ 504800 w 20511"/>
                <a:gd name="T3" fmla="*/ 596107 h 21600"/>
                <a:gd name="T4" fmla="*/ 504800 w 20511"/>
                <a:gd name="T5" fmla="*/ 596107 h 21600"/>
                <a:gd name="T6" fmla="*/ 504800 w 20511"/>
                <a:gd name="T7" fmla="*/ 59610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511" h="21600">
                  <a:moveTo>
                    <a:pt x="0" y="17019"/>
                  </a:moveTo>
                  <a:lnTo>
                    <a:pt x="8317" y="21600"/>
                  </a:lnTo>
                  <a:cubicBezTo>
                    <a:pt x="8317" y="21600"/>
                    <a:pt x="21600" y="18552"/>
                    <a:pt x="20439" y="5212"/>
                  </a:cubicBezTo>
                  <a:lnTo>
                    <a:pt x="12207" y="0"/>
                  </a:lnTo>
                  <a:lnTo>
                    <a:pt x="0" y="17019"/>
                  </a:lnTo>
                  <a:close/>
                </a:path>
              </a:pathLst>
            </a:custGeom>
            <a:solidFill>
              <a:srgbClr val="68345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75" name="AutoShape 19"/>
            <p:cNvSpPr>
              <a:spLocks/>
            </p:cNvSpPr>
            <p:nvPr/>
          </p:nvSpPr>
          <p:spPr bwMode="auto">
            <a:xfrm>
              <a:off x="20750213" y="4291013"/>
              <a:ext cx="1157287" cy="11572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8D447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76" name="AutoShape 22"/>
            <p:cNvSpPr>
              <a:spLocks/>
            </p:cNvSpPr>
            <p:nvPr/>
          </p:nvSpPr>
          <p:spPr bwMode="auto">
            <a:xfrm>
              <a:off x="20929600" y="4445000"/>
              <a:ext cx="836613" cy="717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18851"/>
                  </a:moveTo>
                  <a:lnTo>
                    <a:pt x="0" y="18851"/>
                  </a:lnTo>
                  <a:lnTo>
                    <a:pt x="0" y="21599"/>
                  </a:lnTo>
                  <a:lnTo>
                    <a:pt x="21599" y="21599"/>
                  </a:lnTo>
                  <a:cubicBezTo>
                    <a:pt x="21599" y="21599"/>
                    <a:pt x="21599" y="18851"/>
                    <a:pt x="21599" y="18851"/>
                  </a:cubicBezTo>
                  <a:close/>
                  <a:moveTo>
                    <a:pt x="19950" y="17182"/>
                  </a:moveTo>
                  <a:lnTo>
                    <a:pt x="16427" y="17182"/>
                  </a:lnTo>
                  <a:lnTo>
                    <a:pt x="16427" y="12871"/>
                  </a:lnTo>
                  <a:lnTo>
                    <a:pt x="19950" y="12871"/>
                  </a:lnTo>
                  <a:cubicBezTo>
                    <a:pt x="19950" y="12871"/>
                    <a:pt x="19950" y="17182"/>
                    <a:pt x="19950" y="17182"/>
                  </a:cubicBezTo>
                  <a:close/>
                  <a:moveTo>
                    <a:pt x="15021" y="17182"/>
                  </a:moveTo>
                  <a:lnTo>
                    <a:pt x="11498" y="17182"/>
                  </a:lnTo>
                  <a:lnTo>
                    <a:pt x="11498" y="5221"/>
                  </a:lnTo>
                  <a:lnTo>
                    <a:pt x="15021" y="5221"/>
                  </a:lnTo>
                  <a:cubicBezTo>
                    <a:pt x="15021" y="5221"/>
                    <a:pt x="15021" y="17182"/>
                    <a:pt x="15021" y="17182"/>
                  </a:cubicBezTo>
                  <a:close/>
                  <a:moveTo>
                    <a:pt x="10093" y="17182"/>
                  </a:moveTo>
                  <a:lnTo>
                    <a:pt x="6571" y="17182"/>
                  </a:lnTo>
                  <a:lnTo>
                    <a:pt x="6571" y="0"/>
                  </a:lnTo>
                  <a:lnTo>
                    <a:pt x="10093" y="0"/>
                  </a:lnTo>
                  <a:cubicBezTo>
                    <a:pt x="10093" y="0"/>
                    <a:pt x="10093" y="17182"/>
                    <a:pt x="10093" y="17182"/>
                  </a:cubicBezTo>
                  <a:close/>
                  <a:moveTo>
                    <a:pt x="5165" y="17182"/>
                  </a:moveTo>
                  <a:lnTo>
                    <a:pt x="1643" y="17182"/>
                  </a:lnTo>
                  <a:lnTo>
                    <a:pt x="1643" y="8692"/>
                  </a:lnTo>
                  <a:lnTo>
                    <a:pt x="5165" y="8692"/>
                  </a:lnTo>
                  <a:cubicBezTo>
                    <a:pt x="5165" y="8692"/>
                    <a:pt x="5165" y="17182"/>
                    <a:pt x="5165" y="171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>
              <a:lvl1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300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310681" y="4121696"/>
            <a:ext cx="4656982" cy="6597004"/>
            <a:chOff x="17104940" y="4037013"/>
            <a:chExt cx="5209920" cy="7380287"/>
          </a:xfrm>
        </p:grpSpPr>
        <p:sp>
          <p:nvSpPr>
            <p:cNvPr id="78" name="AutoShape 2"/>
            <p:cNvSpPr>
              <a:spLocks/>
            </p:cNvSpPr>
            <p:nvPr/>
          </p:nvSpPr>
          <p:spPr bwMode="auto">
            <a:xfrm>
              <a:off x="17500600" y="4533900"/>
              <a:ext cx="4394200" cy="4394200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CCCC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pic>
          <p:nvPicPr>
            <p:cNvPr id="79" name="Picture 3" descr="person3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46613" y="4584700"/>
              <a:ext cx="4319587" cy="4318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80" name="AutoShape 12"/>
            <p:cNvSpPr>
              <a:spLocks/>
            </p:cNvSpPr>
            <p:nvPr/>
          </p:nvSpPr>
          <p:spPr bwMode="auto">
            <a:xfrm>
              <a:off x="17104940" y="9994900"/>
              <a:ext cx="5209920" cy="762000"/>
            </a:xfrm>
            <a:custGeom>
              <a:avLst/>
              <a:gdLst>
                <a:gd name="T0" fmla="*/ 1911350 w 21600"/>
                <a:gd name="T1" fmla="*/ 381000 h 21600"/>
                <a:gd name="T2" fmla="*/ 1911350 w 21600"/>
                <a:gd name="T3" fmla="*/ 381000 h 21600"/>
                <a:gd name="T4" fmla="*/ 1911350 w 21600"/>
                <a:gd name="T5" fmla="*/ 381000 h 21600"/>
                <a:gd name="T6" fmla="*/ 1911350 w 21600"/>
                <a:gd name="T7" fmla="*/ 3810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4000" b="1" dirty="0" smtClean="0">
                  <a:solidFill>
                    <a:srgbClr val="4D4D4D"/>
                  </a:solidFill>
                  <a:latin typeface="Aleo" panose="020F0502020204030203" pitchFamily="34" charset="0"/>
                  <a:ea typeface="Aleo Regular" charset="0"/>
                  <a:cs typeface="Aleo Regular" charset="0"/>
                  <a:sym typeface="Aleo Regular" charset="0"/>
                </a:rPr>
                <a:t>Ilham Kurniawan</a:t>
              </a:r>
              <a:endParaRPr lang="en-US" sz="5400" dirty="0"/>
            </a:p>
          </p:txBody>
        </p:sp>
        <p:sp>
          <p:nvSpPr>
            <p:cNvPr id="81" name="AutoShape 13"/>
            <p:cNvSpPr>
              <a:spLocks/>
            </p:cNvSpPr>
            <p:nvPr/>
          </p:nvSpPr>
          <p:spPr bwMode="auto">
            <a:xfrm>
              <a:off x="17894300" y="10756900"/>
              <a:ext cx="3581400" cy="660400"/>
            </a:xfrm>
            <a:custGeom>
              <a:avLst/>
              <a:gdLst>
                <a:gd name="T0" fmla="*/ 1790700 w 21600"/>
                <a:gd name="T1" fmla="*/ 330200 h 21600"/>
                <a:gd name="T2" fmla="*/ 1790700 w 21600"/>
                <a:gd name="T3" fmla="*/ 330200 h 21600"/>
                <a:gd name="T4" fmla="*/ 1790700 w 21600"/>
                <a:gd name="T5" fmla="*/ 330200 h 21600"/>
                <a:gd name="T6" fmla="*/ 1790700 w 21600"/>
                <a:gd name="T7" fmla="*/ 33020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>
              <a:lvl1pPr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marL="742950" indent="-28575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marL="11430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marL="16002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marL="2057400" indent="-228600" algn="ctr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25146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9718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34290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886200" indent="-2286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eaLnBrk="1"/>
              <a:r>
                <a:rPr lang="id-ID" sz="3200" dirty="0" smtClean="0">
                  <a:solidFill>
                    <a:srgbClr val="4D4D4D"/>
                  </a:solidFill>
                  <a:latin typeface="Lato Light" panose="020F0302020204030203" pitchFamily="34" charset="0"/>
                  <a:ea typeface="Lato Light" panose="020F0302020204030203" pitchFamily="34" charset="0"/>
                  <a:cs typeface="Lato Light" panose="020F0302020204030203" pitchFamily="34" charset="0"/>
                  <a:sym typeface="Lato Light" panose="020F0302020204030203" pitchFamily="34" charset="0"/>
                </a:rPr>
                <a:t>zzz</a:t>
              </a:r>
              <a:endParaRPr lang="en-US" sz="5400" dirty="0"/>
            </a:p>
          </p:txBody>
        </p:sp>
        <p:sp>
          <p:nvSpPr>
            <p:cNvPr id="82" name="AutoShape 17"/>
            <p:cNvSpPr>
              <a:spLocks/>
            </p:cNvSpPr>
            <p:nvPr/>
          </p:nvSpPr>
          <p:spPr bwMode="auto">
            <a:xfrm>
              <a:off x="20496213" y="4037013"/>
              <a:ext cx="1676400" cy="16779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7C3B6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83" name="AutoShape 18"/>
            <p:cNvSpPr>
              <a:spLocks/>
            </p:cNvSpPr>
            <p:nvPr/>
          </p:nvSpPr>
          <p:spPr bwMode="auto">
            <a:xfrm>
              <a:off x="21158200" y="4483100"/>
              <a:ext cx="1009650" cy="1192213"/>
            </a:xfrm>
            <a:custGeom>
              <a:avLst/>
              <a:gdLst>
                <a:gd name="T0" fmla="*/ 504800 w 20511"/>
                <a:gd name="T1" fmla="*/ 596107 h 21600"/>
                <a:gd name="T2" fmla="*/ 504800 w 20511"/>
                <a:gd name="T3" fmla="*/ 596107 h 21600"/>
                <a:gd name="T4" fmla="*/ 504800 w 20511"/>
                <a:gd name="T5" fmla="*/ 596107 h 21600"/>
                <a:gd name="T6" fmla="*/ 504800 w 20511"/>
                <a:gd name="T7" fmla="*/ 59610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511" h="21600">
                  <a:moveTo>
                    <a:pt x="0" y="17019"/>
                  </a:moveTo>
                  <a:lnTo>
                    <a:pt x="8317" y="21600"/>
                  </a:lnTo>
                  <a:cubicBezTo>
                    <a:pt x="8317" y="21600"/>
                    <a:pt x="21600" y="18552"/>
                    <a:pt x="20439" y="5212"/>
                  </a:cubicBezTo>
                  <a:lnTo>
                    <a:pt x="12207" y="0"/>
                  </a:lnTo>
                  <a:lnTo>
                    <a:pt x="0" y="17019"/>
                  </a:lnTo>
                  <a:close/>
                </a:path>
              </a:pathLst>
            </a:custGeom>
            <a:solidFill>
              <a:srgbClr val="68345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84" name="AutoShape 19"/>
            <p:cNvSpPr>
              <a:spLocks/>
            </p:cNvSpPr>
            <p:nvPr/>
          </p:nvSpPr>
          <p:spPr bwMode="auto">
            <a:xfrm>
              <a:off x="20750213" y="4291013"/>
              <a:ext cx="1157287" cy="1157287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rgbClr val="8D4477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584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584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400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</a:endParaRPr>
            </a:p>
          </p:txBody>
        </p:sp>
        <p:sp>
          <p:nvSpPr>
            <p:cNvPr id="85" name="AutoShape 22"/>
            <p:cNvSpPr>
              <a:spLocks/>
            </p:cNvSpPr>
            <p:nvPr/>
          </p:nvSpPr>
          <p:spPr bwMode="auto">
            <a:xfrm>
              <a:off x="20929600" y="4445000"/>
              <a:ext cx="836613" cy="7175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18851"/>
                  </a:moveTo>
                  <a:lnTo>
                    <a:pt x="0" y="18851"/>
                  </a:lnTo>
                  <a:lnTo>
                    <a:pt x="0" y="21599"/>
                  </a:lnTo>
                  <a:lnTo>
                    <a:pt x="21599" y="21599"/>
                  </a:lnTo>
                  <a:cubicBezTo>
                    <a:pt x="21599" y="21599"/>
                    <a:pt x="21599" y="18851"/>
                    <a:pt x="21599" y="18851"/>
                  </a:cubicBezTo>
                  <a:close/>
                  <a:moveTo>
                    <a:pt x="19950" y="17182"/>
                  </a:moveTo>
                  <a:lnTo>
                    <a:pt x="16427" y="17182"/>
                  </a:lnTo>
                  <a:lnTo>
                    <a:pt x="16427" y="12871"/>
                  </a:lnTo>
                  <a:lnTo>
                    <a:pt x="19950" y="12871"/>
                  </a:lnTo>
                  <a:cubicBezTo>
                    <a:pt x="19950" y="12871"/>
                    <a:pt x="19950" y="17182"/>
                    <a:pt x="19950" y="17182"/>
                  </a:cubicBezTo>
                  <a:close/>
                  <a:moveTo>
                    <a:pt x="15021" y="17182"/>
                  </a:moveTo>
                  <a:lnTo>
                    <a:pt x="11498" y="17182"/>
                  </a:lnTo>
                  <a:lnTo>
                    <a:pt x="11498" y="5221"/>
                  </a:lnTo>
                  <a:lnTo>
                    <a:pt x="15021" y="5221"/>
                  </a:lnTo>
                  <a:cubicBezTo>
                    <a:pt x="15021" y="5221"/>
                    <a:pt x="15021" y="17182"/>
                    <a:pt x="15021" y="17182"/>
                  </a:cubicBezTo>
                  <a:close/>
                  <a:moveTo>
                    <a:pt x="10093" y="17182"/>
                  </a:moveTo>
                  <a:lnTo>
                    <a:pt x="6571" y="17182"/>
                  </a:lnTo>
                  <a:lnTo>
                    <a:pt x="6571" y="0"/>
                  </a:lnTo>
                  <a:lnTo>
                    <a:pt x="10093" y="0"/>
                  </a:lnTo>
                  <a:cubicBezTo>
                    <a:pt x="10093" y="0"/>
                    <a:pt x="10093" y="17182"/>
                    <a:pt x="10093" y="17182"/>
                  </a:cubicBezTo>
                  <a:close/>
                  <a:moveTo>
                    <a:pt x="5165" y="17182"/>
                  </a:moveTo>
                  <a:lnTo>
                    <a:pt x="1643" y="17182"/>
                  </a:lnTo>
                  <a:lnTo>
                    <a:pt x="1643" y="8692"/>
                  </a:lnTo>
                  <a:lnTo>
                    <a:pt x="5165" y="8692"/>
                  </a:lnTo>
                  <a:cubicBezTo>
                    <a:pt x="5165" y="8692"/>
                    <a:pt x="5165" y="17182"/>
                    <a:pt x="5165" y="171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>
              <a:lvl1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1pPr>
              <a:lvl2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2pPr>
              <a:lvl3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3pPr>
              <a:lvl4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4pPr>
              <a:lvl5pPr defTabSz="457200"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5pPr>
              <a:lvl6pPr marL="18288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6pPr>
              <a:lvl7pPr marL="22860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7pPr>
              <a:lvl8pPr marL="27432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8pPr>
              <a:lvl9pPr marL="3200400" algn="ctr" defTabSz="457200" fontAlgn="base" hangingPunct="0">
                <a:spcBef>
                  <a:spcPct val="0"/>
                </a:spcBef>
                <a:spcAft>
                  <a:spcPct val="0"/>
                </a:spcAft>
                <a:defRPr sz="560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defRPr>
              </a:lvl9pPr>
            </a:lstStyle>
            <a:p>
              <a:pPr algn="ctr" eaLnBrk="1">
                <a:defRPr/>
              </a:pPr>
              <a:endParaRPr lang="en-US" sz="3000" smtClean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endParaRPr>
            </a:p>
          </p:txBody>
        </p:sp>
      </p:grpSp>
      <p:pic>
        <p:nvPicPr>
          <p:cNvPr id="49" name="Picture 4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utoShape 1"/>
          <p:cNvSpPr>
            <a:spLocks/>
          </p:cNvSpPr>
          <p:nvPr/>
        </p:nvSpPr>
        <p:spPr bwMode="auto">
          <a:xfrm>
            <a:off x="8724900" y="-90488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9" name="AutoShape 10"/>
          <p:cNvSpPr>
            <a:spLocks/>
          </p:cNvSpPr>
          <p:nvPr/>
        </p:nvSpPr>
        <p:spPr bwMode="auto">
          <a:xfrm>
            <a:off x="2758952" y="3209181"/>
            <a:ext cx="19885470" cy="7200800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en-US" sz="92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A devel­oped coun­try is not a place where the poor have cars. It’s where the </a:t>
            </a:r>
            <a:r>
              <a:rPr lang="en-US" sz="9200" b="1" dirty="0">
                <a:solidFill>
                  <a:srgbClr val="00B99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rich use pub­lic trans­port</a:t>
            </a:r>
            <a:r>
              <a:rPr lang="en-US" sz="92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/>
            </a:r>
            <a:br>
              <a:rPr lang="en-US" sz="92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</a:br>
            <a:r>
              <a:rPr lang="en-US" sz="5400" dirty="0">
                <a:solidFill>
                  <a:schemeClr val="bg1">
                    <a:lumMod val="50000"/>
                  </a:schemeClr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– para­phrased from Enrique </a:t>
            </a:r>
            <a:r>
              <a:rPr lang="en-US" sz="5400" dirty="0" err="1">
                <a:solidFill>
                  <a:schemeClr val="bg1">
                    <a:lumMod val="50000"/>
                  </a:schemeClr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Penalosa</a:t>
            </a:r>
            <a:r>
              <a:rPr lang="en-US" sz="5400" dirty="0">
                <a:solidFill>
                  <a:schemeClr val="bg1">
                    <a:lumMod val="50000"/>
                  </a:schemeClr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, for­mer Mayor of Bogotá, Colombia</a:t>
            </a:r>
          </a:p>
          <a:p>
            <a:pPr algn="l" eaLnBrk="1"/>
            <a:endParaRPr lang="en-US" sz="9200" b="1" dirty="0">
              <a:solidFill>
                <a:srgbClr val="4D4D4D"/>
              </a:solidFill>
              <a:latin typeface="Aleo" panose="020F0502020204030203" pitchFamily="34" charset="0"/>
              <a:ea typeface="Aleo Regular" charset="0"/>
              <a:cs typeface="Aleo Regular" charset="0"/>
              <a:sym typeface="Aleo Regula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7843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utoShape 1"/>
          <p:cNvSpPr>
            <a:spLocks/>
          </p:cNvSpPr>
          <p:nvPr/>
        </p:nvSpPr>
        <p:spPr bwMode="auto">
          <a:xfrm>
            <a:off x="8724900" y="-90488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9" name="AutoShape 10"/>
          <p:cNvSpPr>
            <a:spLocks/>
          </p:cNvSpPr>
          <p:nvPr/>
        </p:nvSpPr>
        <p:spPr bwMode="auto">
          <a:xfrm>
            <a:off x="2182888" y="4481736"/>
            <a:ext cx="23258584" cy="3600400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en-US" sz="287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11.362.396</a:t>
            </a:r>
            <a:r>
              <a:rPr lang="en-US" sz="115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unit</a:t>
            </a:r>
            <a:r>
              <a:rPr lang="en-US" sz="287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</a:p>
        </p:txBody>
      </p:sp>
      <p:sp>
        <p:nvSpPr>
          <p:cNvPr id="4" name="AutoShape 10"/>
          <p:cNvSpPr>
            <a:spLocks/>
          </p:cNvSpPr>
          <p:nvPr/>
        </p:nvSpPr>
        <p:spPr bwMode="auto">
          <a:xfrm>
            <a:off x="18600712" y="12564392"/>
            <a:ext cx="572904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r" eaLnBrk="1"/>
            <a:r>
              <a:rPr lang="id-ID" sz="4000" dirty="0" smtClean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Polda Metro Jaya 2011</a:t>
            </a:r>
            <a:endParaRPr lang="en-US" sz="5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5116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utoShape 1"/>
          <p:cNvSpPr>
            <a:spLocks/>
          </p:cNvSpPr>
          <p:nvPr/>
        </p:nvSpPr>
        <p:spPr bwMode="auto">
          <a:xfrm>
            <a:off x="8724900" y="-90488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9" name="AutoShape 10"/>
          <p:cNvSpPr>
            <a:spLocks/>
          </p:cNvSpPr>
          <p:nvPr/>
        </p:nvSpPr>
        <p:spPr bwMode="auto">
          <a:xfrm>
            <a:off x="814736" y="1889448"/>
            <a:ext cx="23258584" cy="8064896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en-US" sz="96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98%</a:t>
            </a:r>
          </a:p>
          <a:p>
            <a:pPr eaLnBrk="1"/>
            <a:r>
              <a:rPr lang="en-US" sz="96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Kendaraan</a:t>
            </a:r>
            <a:r>
              <a:rPr lang="en-US" sz="96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96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pribadi</a:t>
            </a:r>
            <a:endParaRPr lang="en-US" sz="9600" b="1" dirty="0">
              <a:solidFill>
                <a:srgbClr val="4D4D4D"/>
              </a:solidFill>
              <a:latin typeface="Aleo" panose="020F0502020204030203" pitchFamily="34" charset="0"/>
              <a:ea typeface="Aleo Regular" charset="0"/>
              <a:cs typeface="Aleo Regular" charset="0"/>
              <a:sym typeface="Aleo Regular" charset="0"/>
            </a:endParaRPr>
          </a:p>
          <a:p>
            <a:pPr eaLnBrk="1"/>
            <a:endParaRPr lang="en-US" sz="9600" b="1" dirty="0">
              <a:solidFill>
                <a:srgbClr val="4D4D4D"/>
              </a:solidFill>
              <a:latin typeface="Aleo" panose="020F0502020204030203" pitchFamily="34" charset="0"/>
              <a:ea typeface="Aleo Regular" charset="0"/>
              <a:cs typeface="Aleo Regular" charset="0"/>
              <a:sym typeface="Aleo Regular" charset="0"/>
            </a:endParaRPr>
          </a:p>
          <a:p>
            <a:pPr eaLnBrk="1"/>
            <a:r>
              <a:rPr lang="en-US" sz="28700" b="1" dirty="0">
                <a:solidFill>
                  <a:srgbClr val="00B99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2%</a:t>
            </a:r>
          </a:p>
          <a:p>
            <a:pPr eaLnBrk="1"/>
            <a:r>
              <a:rPr lang="en-US" sz="96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Angkutan</a:t>
            </a:r>
            <a:r>
              <a:rPr lang="en-US" sz="96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96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umum</a:t>
            </a:r>
            <a:endParaRPr lang="en-US" sz="9600" b="1" dirty="0">
              <a:solidFill>
                <a:srgbClr val="4D4D4D"/>
              </a:solidFill>
              <a:latin typeface="Aleo" panose="020F0502020204030203" pitchFamily="34" charset="0"/>
              <a:ea typeface="Aleo Regular" charset="0"/>
              <a:cs typeface="Aleo Regular" charset="0"/>
              <a:sym typeface="Aleo Regular" charset="0"/>
            </a:endParaRPr>
          </a:p>
        </p:txBody>
      </p:sp>
      <p:sp>
        <p:nvSpPr>
          <p:cNvPr id="4" name="AutoShape 10"/>
          <p:cNvSpPr>
            <a:spLocks/>
          </p:cNvSpPr>
          <p:nvPr/>
        </p:nvSpPr>
        <p:spPr bwMode="auto">
          <a:xfrm>
            <a:off x="18600712" y="12564392"/>
            <a:ext cx="5729040" cy="1422400"/>
          </a:xfrm>
          <a:custGeom>
            <a:avLst/>
            <a:gdLst>
              <a:gd name="T0" fmla="*/ 3028950 w 21600"/>
              <a:gd name="T1" fmla="*/ 711200 h 21600"/>
              <a:gd name="T2" fmla="*/ 3028950 w 21600"/>
              <a:gd name="T3" fmla="*/ 711200 h 21600"/>
              <a:gd name="T4" fmla="*/ 3028950 w 21600"/>
              <a:gd name="T5" fmla="*/ 711200 h 21600"/>
              <a:gd name="T6" fmla="*/ 3028950 w 21600"/>
              <a:gd name="T7" fmla="*/ 7112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r" eaLnBrk="1"/>
            <a:r>
              <a:rPr lang="id-ID" sz="4000" dirty="0" smtClean="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sym typeface="Lato Light" panose="020F0302020204030203" pitchFamily="34" charset="0"/>
              </a:rPr>
              <a:t>Polda Metro Jaya 2011</a:t>
            </a:r>
            <a:endParaRPr lang="en-US" sz="5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0681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utoShape 1"/>
          <p:cNvSpPr>
            <a:spLocks/>
          </p:cNvSpPr>
          <p:nvPr/>
        </p:nvSpPr>
        <p:spPr bwMode="auto">
          <a:xfrm>
            <a:off x="8724900" y="-90488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4174350280"/>
              </p:ext>
            </p:extLst>
          </p:nvPr>
        </p:nvGraphicFramePr>
        <p:xfrm>
          <a:off x="4847184" y="1846833"/>
          <a:ext cx="15062994" cy="9925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32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utoShape 1"/>
          <p:cNvSpPr>
            <a:spLocks/>
          </p:cNvSpPr>
          <p:nvPr/>
        </p:nvSpPr>
        <p:spPr bwMode="auto">
          <a:xfrm>
            <a:off x="8724900" y="-90488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5" name="AutoShape 10"/>
          <p:cNvSpPr>
            <a:spLocks/>
          </p:cNvSpPr>
          <p:nvPr/>
        </p:nvSpPr>
        <p:spPr bwMode="auto">
          <a:xfrm>
            <a:off x="822270" y="3329608"/>
            <a:ext cx="23258584" cy="8064896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en-US" sz="96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Rata-rata </a:t>
            </a:r>
            <a:r>
              <a:rPr lang="en-US" sz="96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waktu</a:t>
            </a:r>
            <a:r>
              <a:rPr lang="en-US" sz="96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96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menunggu</a:t>
            </a:r>
            <a:r>
              <a:rPr lang="en-US" sz="96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:</a:t>
            </a:r>
          </a:p>
          <a:p>
            <a:pPr eaLnBrk="1"/>
            <a:r>
              <a:rPr lang="en-US" sz="28700" b="1" dirty="0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± </a:t>
            </a:r>
            <a:r>
              <a:rPr lang="en-US" sz="287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17 </a:t>
            </a:r>
            <a:r>
              <a:rPr lang="en-US" sz="138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menit</a:t>
            </a:r>
            <a:endParaRPr lang="en-US" sz="13800" b="1" dirty="0">
              <a:solidFill>
                <a:srgbClr val="4D4D4D"/>
              </a:solidFill>
              <a:latin typeface="Aleo" panose="020F0502020204030203" pitchFamily="34" charset="0"/>
              <a:ea typeface="Aleo Regular" charset="0"/>
              <a:cs typeface="Aleo Regular" charset="0"/>
              <a:sym typeface="Aleo Regular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9783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Hackathon\274943_menunggu-angkutan-umum-hingga-ke-tengah-jalan_663_382.jp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563" y="-313878"/>
            <a:ext cx="24384000" cy="1404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854366" y="2393504"/>
            <a:ext cx="15697744" cy="9361040"/>
          </a:xfrm>
          <a:prstGeom prst="rect">
            <a:avLst/>
          </a:prstGeom>
          <a:noFill/>
          <a:ln w="152400">
            <a:solidFill>
              <a:schemeClr val="bg1">
                <a:alpha val="78039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 dirty="0">
              <a:latin typeface="Bebas Neue" pitchFamily="34" charset="0"/>
            </a:endParaRPr>
          </a:p>
        </p:txBody>
      </p:sp>
      <p:sp>
        <p:nvSpPr>
          <p:cNvPr id="4" name="AutoShape 10"/>
          <p:cNvSpPr>
            <a:spLocks/>
          </p:cNvSpPr>
          <p:nvPr/>
        </p:nvSpPr>
        <p:spPr bwMode="auto">
          <a:xfrm>
            <a:off x="4268324" y="5345832"/>
            <a:ext cx="15834226" cy="4968552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eaLnBrk="1"/>
            <a:r>
              <a:rPr lang="id-ID" sz="9600" b="1" dirty="0" smtClean="0">
                <a:solidFill>
                  <a:schemeClr val="bg1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MAU SAMPAI</a:t>
            </a:r>
          </a:p>
          <a:p>
            <a:pPr eaLnBrk="1"/>
            <a:r>
              <a:rPr lang="id-ID" sz="9600" b="1" dirty="0" smtClean="0">
                <a:solidFill>
                  <a:schemeClr val="bg1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KAPAN?</a:t>
            </a:r>
            <a:endParaRPr lang="en-US" sz="13800" b="1" dirty="0">
              <a:solidFill>
                <a:schemeClr val="bg1"/>
              </a:solidFill>
              <a:latin typeface="Aleo" panose="020F0502020204030203" pitchFamily="34" charset="0"/>
              <a:ea typeface="Aleo Regular" charset="0"/>
              <a:cs typeface="Aleo Regular" charset="0"/>
              <a:sym typeface="Ale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02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AutoShape 1"/>
          <p:cNvSpPr>
            <a:spLocks/>
          </p:cNvSpPr>
          <p:nvPr/>
        </p:nvSpPr>
        <p:spPr bwMode="auto">
          <a:xfrm>
            <a:off x="8724900" y="-90488"/>
            <a:ext cx="15724188" cy="13800138"/>
          </a:xfrm>
          <a:custGeom>
            <a:avLst/>
            <a:gdLst>
              <a:gd name="T0" fmla="*/ 7862094 w 21600"/>
              <a:gd name="T1" fmla="*/ 6900069 h 21600"/>
              <a:gd name="T2" fmla="*/ 7862094 w 21600"/>
              <a:gd name="T3" fmla="*/ 6900069 h 21600"/>
              <a:gd name="T4" fmla="*/ 7862094 w 21600"/>
              <a:gd name="T5" fmla="*/ 6900069 h 21600"/>
              <a:gd name="T6" fmla="*/ 7862094 w 21600"/>
              <a:gd name="T7" fmla="*/ 690006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246" y="23"/>
                </a:moveTo>
                <a:lnTo>
                  <a:pt x="21530" y="0"/>
                </a:lnTo>
                <a:lnTo>
                  <a:pt x="21600" y="21600"/>
                </a:lnTo>
                <a:lnTo>
                  <a:pt x="0" y="21547"/>
                </a:lnTo>
                <a:lnTo>
                  <a:pt x="9246" y="23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5131" name="AutoShape 10"/>
          <p:cNvSpPr>
            <a:spLocks/>
          </p:cNvSpPr>
          <p:nvPr/>
        </p:nvSpPr>
        <p:spPr bwMode="auto">
          <a:xfrm>
            <a:off x="1379538" y="844550"/>
            <a:ext cx="14592300" cy="1511300"/>
          </a:xfrm>
          <a:custGeom>
            <a:avLst/>
            <a:gdLst>
              <a:gd name="T0" fmla="*/ 7296150 w 21600"/>
              <a:gd name="T1" fmla="*/ 755650 h 21600"/>
              <a:gd name="T2" fmla="*/ 7296150 w 21600"/>
              <a:gd name="T3" fmla="*/ 755650 h 21600"/>
              <a:gd name="T4" fmla="*/ 7296150 w 21600"/>
              <a:gd name="T5" fmla="*/ 755650 h 21600"/>
              <a:gd name="T6" fmla="*/ 7296150 w 21600"/>
              <a:gd name="T7" fmla="*/ 7556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id-ID" sz="9200" b="1" dirty="0" smtClean="0">
                <a:solidFill>
                  <a:srgbClr val="4D4D4D"/>
                </a:solidFill>
                <a:latin typeface="Aleo" panose="020F0502020204030203" pitchFamily="34" charset="0"/>
                <a:sym typeface="Aleo Regular" charset="0"/>
              </a:rPr>
              <a:t>Maka, hadirlah kami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236" y="2704440"/>
            <a:ext cx="8210282" cy="8210282"/>
          </a:xfrm>
          <a:prstGeom prst="rect">
            <a:avLst/>
          </a:prstGeom>
        </p:spPr>
      </p:pic>
      <p:sp>
        <p:nvSpPr>
          <p:cNvPr id="17" name="AutoShape 2"/>
          <p:cNvSpPr>
            <a:spLocks/>
          </p:cNvSpPr>
          <p:nvPr/>
        </p:nvSpPr>
        <p:spPr bwMode="auto">
          <a:xfrm>
            <a:off x="15660746" y="3118780"/>
            <a:ext cx="7569200" cy="7381602"/>
          </a:xfrm>
          <a:custGeom>
            <a:avLst/>
            <a:gdLst>
              <a:gd name="T0" fmla="*/ 3784600 w 21600"/>
              <a:gd name="T1" fmla="*/ 381000 h 21600"/>
              <a:gd name="T2" fmla="*/ 3784600 w 21600"/>
              <a:gd name="T3" fmla="*/ 381000 h 21600"/>
              <a:gd name="T4" fmla="*/ 3784600 w 21600"/>
              <a:gd name="T5" fmla="*/ 381000 h 21600"/>
              <a:gd name="T6" fmla="*/ 3784600 w 21600"/>
              <a:gd name="T7" fmla="*/ 3810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1pPr>
            <a:lvl2pPr marL="742950" indent="-28575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2pPr>
            <a:lvl3pPr marL="11430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3pPr>
            <a:lvl4pPr marL="16002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4pPr>
            <a:lvl5pPr marL="2057400" indent="-228600" algn="ctr"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5pPr>
            <a:lvl6pPr marL="25146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6pPr>
            <a:lvl7pPr marL="29718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7pPr>
            <a:lvl8pPr marL="34290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8pPr>
            <a:lvl9pPr marL="3886200" indent="-228600" algn="ctr" defTabSz="825500" eaLnBrk="0" fontAlgn="base" hangingPunct="0">
              <a:spcBef>
                <a:spcPct val="0"/>
              </a:spcBef>
              <a:spcAft>
                <a:spcPct val="0"/>
              </a:spcAft>
              <a:defRPr sz="560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defRPr>
            </a:lvl9pPr>
          </a:lstStyle>
          <a:p>
            <a:pPr algn="l" eaLnBrk="1"/>
            <a:r>
              <a:rPr lang="en-US" sz="4400" b="1" dirty="0" err="1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TransPeek</a:t>
            </a:r>
            <a:r>
              <a:rPr lang="en-US" sz="4400" b="1" dirty="0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adalah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sebuah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device,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teman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angkutan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umum</a:t>
            </a:r>
            <a:r>
              <a:rPr lang="id-ID" sz="4400" b="1" dirty="0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, y</a:t>
            </a:r>
            <a:r>
              <a:rPr lang="en-US" sz="4400" b="1" dirty="0" err="1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ang</a:t>
            </a:r>
            <a:r>
              <a:rPr lang="en-US" sz="4400" b="1" dirty="0" smtClean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berfungsi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untuk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mentracking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koordinat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keberadaan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angkutan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umum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</a:t>
            </a:r>
            <a:r>
              <a:rPr lang="en-US" sz="4400" b="1" dirty="0" err="1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secara</a:t>
            </a:r>
            <a:r>
              <a:rPr lang="en-US" sz="4400" b="1" dirty="0">
                <a:solidFill>
                  <a:srgbClr val="4D4D4D"/>
                </a:solidFill>
                <a:latin typeface="Aleo" panose="020F0502020204030203" pitchFamily="34" charset="0"/>
                <a:ea typeface="Aleo Regular" charset="0"/>
                <a:cs typeface="Aleo Regular" charset="0"/>
                <a:sym typeface="Aleo Regular" charset="0"/>
              </a:rPr>
              <a:t> real-time</a:t>
            </a:r>
          </a:p>
          <a:p>
            <a:pPr algn="l" eaLnBrk="1"/>
            <a:endParaRPr lang="en-US" sz="4400" b="1" dirty="0">
              <a:solidFill>
                <a:srgbClr val="4D4D4D"/>
              </a:solidFill>
              <a:latin typeface="Aleo" panose="020F0502020204030203" pitchFamily="34" charset="0"/>
              <a:ea typeface="Aleo Regular" charset="0"/>
              <a:cs typeface="Aleo Regular" charset="0"/>
              <a:sym typeface="Aleo Regular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8984" y="-213532"/>
            <a:ext cx="2967076" cy="296707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3393E-6 -2.59259E-6 L -0.61922 0.370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965" y="185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0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Motyw pakietu Office">
  <a:themeElements>
    <a:clrScheme name="">
      <a:dk1>
        <a:srgbClr val="000000"/>
      </a:dk1>
      <a:lt1>
        <a:srgbClr val="F4F4F4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8F8F8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Motyw pakietu Offic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34290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Gill Sans" charset="0"/>
            <a:cs typeface="Gill Sans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342900" marR="0" indent="0" algn="ctr" defTabSz="8255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Gill Sans" charset="0"/>
            <a:cs typeface="Gill Sans" charset="0"/>
            <a:sym typeface="Gill Sans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793</TotalTime>
  <Words>578</Words>
  <Application>Microsoft Office PowerPoint</Application>
  <PresentationFormat>Custom</PresentationFormat>
  <Paragraphs>129</Paragraphs>
  <Slides>19</Slides>
  <Notes>15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contact@improvepresentation.com</dc:creator>
  <cp:lastModifiedBy>Fatia Kusuma Dewi</cp:lastModifiedBy>
  <cp:revision>87</cp:revision>
  <dcterms:modified xsi:type="dcterms:W3CDTF">2015-03-08T01:55:22Z</dcterms:modified>
</cp:coreProperties>
</file>